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69" r:id="rId27"/>
    <p:sldId id="270"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Muli Regular" charset="1" panose="00000500000000000000"/>
      <p:regular r:id="rId10"/>
    </p:embeddedFont>
    <p:embeddedFont>
      <p:font typeface="Muli Regular Bold" charset="1" panose="00000700000000000000"/>
      <p:regular r:id="rId11"/>
    </p:embeddedFont>
    <p:embeddedFont>
      <p:font typeface="Muli Regular Italics" charset="1" panose="00000500000000000000"/>
      <p:regular r:id="rId12"/>
    </p:embeddedFont>
    <p:embeddedFont>
      <p:font typeface="Muli Regular Bold Italics" charset="1" panose="0000070000000000000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slides/slide1.xml" Type="http://schemas.openxmlformats.org/officeDocument/2006/relationships/slide"/><Relationship Id="rId15" Target="slides/slide2.xml" Type="http://schemas.openxmlformats.org/officeDocument/2006/relationships/slide"/><Relationship Id="rId16" Target="slides/slide3.xml" Type="http://schemas.openxmlformats.org/officeDocument/2006/relationships/slide"/><Relationship Id="rId17" Target="slides/slide4.xml" Type="http://schemas.openxmlformats.org/officeDocument/2006/relationships/slide"/><Relationship Id="rId18" Target="slides/slide5.xml" Type="http://schemas.openxmlformats.org/officeDocument/2006/relationships/slide"/><Relationship Id="rId19" Target="slides/slide6.xml" Type="http://schemas.openxmlformats.org/officeDocument/2006/relationships/slide"/><Relationship Id="rId2" Target="presProps.xml" Type="http://schemas.openxmlformats.org/officeDocument/2006/relationships/presProps"/><Relationship Id="rId20" Target="slides/slide7.xml" Type="http://schemas.openxmlformats.org/officeDocument/2006/relationships/slide"/><Relationship Id="rId21" Target="slides/slide8.xml" Type="http://schemas.openxmlformats.org/officeDocument/2006/relationships/slide"/><Relationship Id="rId22" Target="slides/slide9.xml" Type="http://schemas.openxmlformats.org/officeDocument/2006/relationships/slide"/><Relationship Id="rId23" Target="slides/slide10.xml" Type="http://schemas.openxmlformats.org/officeDocument/2006/relationships/slide"/><Relationship Id="rId24" Target="slides/slide11.xml" Type="http://schemas.openxmlformats.org/officeDocument/2006/relationships/slide"/><Relationship Id="rId25" Target="slides/slide12.xml" Type="http://schemas.openxmlformats.org/officeDocument/2006/relationships/slide"/><Relationship Id="rId26" Target="slides/slide13.xml" Type="http://schemas.openxmlformats.org/officeDocument/2006/relationships/slide"/><Relationship Id="rId27" Target="slides/slide14.xml" Type="http://schemas.openxmlformats.org/officeDocument/2006/relationships/slide"/><Relationship Id="rId28" Target="slides/slide15.xml" Type="http://schemas.openxmlformats.org/officeDocument/2006/relationships/slide"/><Relationship Id="rId29" Target="slides/slide16.xml" Type="http://schemas.openxmlformats.org/officeDocument/2006/relationships/slide"/><Relationship Id="rId3" Target="viewProps.xml" Type="http://schemas.openxmlformats.org/officeDocument/2006/relationships/viewProps"/><Relationship Id="rId30" Target="slides/slide17.xml" Type="http://schemas.openxmlformats.org/officeDocument/2006/relationships/slide"/><Relationship Id="rId31" Target="slides/slide18.xml" Type="http://schemas.openxmlformats.org/officeDocument/2006/relationships/slide"/><Relationship Id="rId32" Target="slides/slide19.xml" Type="http://schemas.openxmlformats.org/officeDocument/2006/relationships/slide"/><Relationship Id="rId33" Target="slides/slide20.xml" Type="http://schemas.openxmlformats.org/officeDocument/2006/relationships/slide"/><Relationship Id="rId34" Target="slides/slide21.xml" Type="http://schemas.openxmlformats.org/officeDocument/2006/relationships/slide"/><Relationship Id="rId35" Target="slides/slide22.xml" Type="http://schemas.openxmlformats.org/officeDocument/2006/relationships/slide"/><Relationship Id="rId36" Target="slides/slide23.xml" Type="http://schemas.openxmlformats.org/officeDocument/2006/relationships/slide"/><Relationship Id="rId37" Target="slides/slide24.xml" Type="http://schemas.openxmlformats.org/officeDocument/2006/relationships/slide"/><Relationship Id="rId38" Target="slides/slide25.xml" Type="http://schemas.openxmlformats.org/officeDocument/2006/relationships/slide"/><Relationship Id="rId39" Target="slides/slide26.xml" Type="http://schemas.openxmlformats.org/officeDocument/2006/relationships/slide"/><Relationship Id="rId4" Target="theme/theme1.xml" Type="http://schemas.openxmlformats.org/officeDocument/2006/relationships/theme"/><Relationship Id="rId40" Target="slides/slide27.xml" Type="http://schemas.openxmlformats.org/officeDocument/2006/relationships/slide"/><Relationship Id="rId41" Target="slides/slide28.xml" Type="http://schemas.openxmlformats.org/officeDocument/2006/relationships/slide"/><Relationship Id="rId42" Target="slides/slide2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 Id="rId8" Target="../media/image19.png" Type="http://schemas.openxmlformats.org/officeDocument/2006/relationships/image"/><Relationship Id="rId9" Target="../media/image20.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2" Target="../media/image2.png" Type="http://schemas.openxmlformats.org/officeDocument/2006/relationships/image"/><Relationship Id="rId3" Target="../media/image3.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 Id="rId6" Target="../media/image6.png" Type="http://schemas.openxmlformats.org/officeDocument/2006/relationships/image"/><Relationship Id="rId7" Target="../media/image7.svg" Type="http://schemas.openxmlformats.org/officeDocument/2006/relationships/image"/><Relationship Id="rId8" Target="../media/image8.png" Type="http://schemas.openxmlformats.org/officeDocument/2006/relationships/image"/><Relationship Id="rId9" Target="../media/image9.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2488" r="0" b="12488"/>
          <a:stretch>
            <a:fillRect/>
          </a:stretch>
        </p:blipFill>
        <p:spPr>
          <a:xfrm flipH="false" flipV="false" rot="0">
            <a:off x="9555483" y="0"/>
            <a:ext cx="9144000" cy="10287000"/>
          </a:xfrm>
          <a:prstGeom prst="rect">
            <a:avLst/>
          </a:prstGeom>
        </p:spPr>
      </p:pic>
      <p:sp>
        <p:nvSpPr>
          <p:cNvPr name="AutoShape 3" id="3"/>
          <p:cNvSpPr/>
          <p:nvPr/>
        </p:nvSpPr>
        <p:spPr>
          <a:xfrm rot="3270925">
            <a:off x="-3604039" y="-281891"/>
            <a:ext cx="19454298" cy="15045754"/>
          </a:xfrm>
          <a:prstGeom prst="rect">
            <a:avLst/>
          </a:prstGeom>
          <a:solidFill>
            <a:srgbClr val="31356E"/>
          </a:solidFill>
        </p:spPr>
      </p:sp>
      <p:grpSp>
        <p:nvGrpSpPr>
          <p:cNvPr name="Group 4" id="4"/>
          <p:cNvGrpSpPr/>
          <p:nvPr/>
        </p:nvGrpSpPr>
        <p:grpSpPr>
          <a:xfrm rot="0">
            <a:off x="12626174" y="0"/>
            <a:ext cx="5661826" cy="3806833"/>
            <a:chOff x="0" y="0"/>
            <a:chExt cx="1930400" cy="1297940"/>
          </a:xfrm>
        </p:grpSpPr>
        <p:sp>
          <p:nvSpPr>
            <p:cNvPr name="Freeform 5" id="5"/>
            <p:cNvSpPr/>
            <p:nvPr/>
          </p:nvSpPr>
          <p:spPr>
            <a:xfrm>
              <a:off x="0" y="0"/>
              <a:ext cx="1930400" cy="1297940"/>
            </a:xfrm>
            <a:custGeom>
              <a:avLst/>
              <a:gdLst/>
              <a:ahLst/>
              <a:cxnLst/>
              <a:rect r="r" b="b" t="t" l="l"/>
              <a:pathLst>
                <a:path h="1297940" w="1930400">
                  <a:moveTo>
                    <a:pt x="0" y="0"/>
                  </a:moveTo>
                  <a:lnTo>
                    <a:pt x="965200" y="1297940"/>
                  </a:lnTo>
                  <a:lnTo>
                    <a:pt x="1930400" y="0"/>
                  </a:lnTo>
                  <a:close/>
                </a:path>
              </a:pathLst>
            </a:custGeom>
            <a:solidFill>
              <a:srgbClr val="31356E"/>
            </a:solidFill>
          </p:spPr>
        </p:sp>
      </p:grpSp>
      <p:grpSp>
        <p:nvGrpSpPr>
          <p:cNvPr name="Group 6" id="6"/>
          <p:cNvGrpSpPr/>
          <p:nvPr/>
        </p:nvGrpSpPr>
        <p:grpSpPr>
          <a:xfrm rot="0">
            <a:off x="224437" y="2808885"/>
            <a:ext cx="12401737" cy="6117596"/>
            <a:chOff x="0" y="0"/>
            <a:chExt cx="16535649" cy="8156795"/>
          </a:xfrm>
        </p:grpSpPr>
        <p:sp>
          <p:nvSpPr>
            <p:cNvPr name="TextBox 7" id="7"/>
            <p:cNvSpPr txBox="true"/>
            <p:nvPr/>
          </p:nvSpPr>
          <p:spPr>
            <a:xfrm rot="0">
              <a:off x="0" y="7565610"/>
              <a:ext cx="16535649" cy="591185"/>
            </a:xfrm>
            <a:prstGeom prst="rect">
              <a:avLst/>
            </a:prstGeom>
          </p:spPr>
          <p:txBody>
            <a:bodyPr anchor="t" rtlCol="false" tIns="0" lIns="0" bIns="0" rIns="0">
              <a:spAutoFit/>
            </a:bodyPr>
            <a:lstStyle/>
            <a:p>
              <a:pPr>
                <a:lnSpc>
                  <a:spcPts val="3779"/>
                </a:lnSpc>
              </a:pPr>
              <a:r>
                <a:rPr lang="en-US" spc="54" sz="2700">
                  <a:solidFill>
                    <a:srgbClr val="FFFFFF"/>
                  </a:solidFill>
                  <a:latin typeface="Muli Regular"/>
                </a:rPr>
                <a:t>Giảng Viên Hướng Dẫn: Võ Công Đình</a:t>
              </a:r>
            </a:p>
          </p:txBody>
        </p:sp>
        <p:sp>
          <p:nvSpPr>
            <p:cNvPr name="TextBox 8" id="8"/>
            <p:cNvSpPr txBox="true"/>
            <p:nvPr/>
          </p:nvSpPr>
          <p:spPr>
            <a:xfrm rot="0">
              <a:off x="0" y="497205"/>
              <a:ext cx="16535649" cy="6411378"/>
            </a:xfrm>
            <a:prstGeom prst="rect">
              <a:avLst/>
            </a:prstGeom>
          </p:spPr>
          <p:txBody>
            <a:bodyPr anchor="t" rtlCol="false" tIns="0" lIns="0" bIns="0" rIns="0">
              <a:spAutoFit/>
            </a:bodyPr>
            <a:lstStyle/>
            <a:p>
              <a:pPr>
                <a:lnSpc>
                  <a:spcPts val="12457"/>
                </a:lnSpc>
              </a:pPr>
              <a:r>
                <a:rPr lang="en-US" spc="169" sz="11325">
                  <a:solidFill>
                    <a:srgbClr val="FFFFFF"/>
                  </a:solidFill>
                  <a:latin typeface="Muli Regular"/>
                </a:rPr>
                <a:t>Xây dựng website bán đồ điện tử sử dụng NoSQL</a:t>
              </a:r>
            </a:p>
          </p:txBody>
        </p:sp>
      </p:grpSp>
      <p:sp>
        <p:nvSpPr>
          <p:cNvPr name="TextBox 9" id="9"/>
          <p:cNvSpPr txBox="true"/>
          <p:nvPr/>
        </p:nvSpPr>
        <p:spPr>
          <a:xfrm rot="0">
            <a:off x="224437" y="1241974"/>
            <a:ext cx="8115300" cy="464185"/>
          </a:xfrm>
          <a:prstGeom prst="rect">
            <a:avLst/>
          </a:prstGeom>
        </p:spPr>
        <p:txBody>
          <a:bodyPr anchor="t" rtlCol="false" tIns="0" lIns="0" bIns="0" rIns="0">
            <a:spAutoFit/>
          </a:bodyPr>
          <a:lstStyle/>
          <a:p>
            <a:pPr>
              <a:lnSpc>
                <a:spcPts val="3814"/>
              </a:lnSpc>
            </a:pPr>
            <a:r>
              <a:rPr lang="en-US" sz="2724">
                <a:solidFill>
                  <a:srgbClr val="FFFFFF"/>
                </a:solidFill>
                <a:latin typeface="Muli Regular"/>
              </a:rPr>
              <a:t>Báo cáo đồ án cuối kì cơ sở dữ liệu nâng cao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407593" y="776881"/>
            <a:ext cx="12449951" cy="1228698"/>
          </a:xfrm>
          <a:prstGeom prst="rect">
            <a:avLst/>
          </a:prstGeom>
        </p:spPr>
        <p:txBody>
          <a:bodyPr anchor="t" rtlCol="false" tIns="0" lIns="0" bIns="0" rIns="0">
            <a:spAutoFit/>
          </a:bodyPr>
          <a:lstStyle/>
          <a:p>
            <a:pPr marL="0" indent="0" lvl="0">
              <a:lnSpc>
                <a:spcPts val="9600"/>
              </a:lnSpc>
              <a:spcBef>
                <a:spcPct val="0"/>
              </a:spcBef>
            </a:pPr>
            <a:r>
              <a:rPr lang="en-US" sz="8000">
                <a:solidFill>
                  <a:srgbClr val="31356E"/>
                </a:solidFill>
                <a:latin typeface="Muli Regular"/>
              </a:rPr>
              <a:t>Các loại NoSQL DB</a:t>
            </a:r>
          </a:p>
        </p:txBody>
      </p:sp>
      <p:grpSp>
        <p:nvGrpSpPr>
          <p:cNvPr name="Group 3" id="3"/>
          <p:cNvGrpSpPr/>
          <p:nvPr/>
        </p:nvGrpSpPr>
        <p:grpSpPr>
          <a:xfrm rot="0">
            <a:off x="6155695" y="2655550"/>
            <a:ext cx="2340760" cy="7212431"/>
            <a:chOff x="0" y="0"/>
            <a:chExt cx="3121014" cy="9616575"/>
          </a:xfrm>
        </p:grpSpPr>
        <p:sp>
          <p:nvSpPr>
            <p:cNvPr name="TextBox 4" id="4"/>
            <p:cNvSpPr txBox="true"/>
            <p:nvPr/>
          </p:nvSpPr>
          <p:spPr>
            <a:xfrm rot="0">
              <a:off x="0" y="2387237"/>
              <a:ext cx="3121014" cy="7229337"/>
            </a:xfrm>
            <a:prstGeom prst="rect">
              <a:avLst/>
            </a:prstGeom>
          </p:spPr>
          <p:txBody>
            <a:bodyPr anchor="t" rtlCol="false" tIns="0" lIns="0" bIns="0" rIns="0">
              <a:spAutoFit/>
            </a:bodyPr>
            <a:lstStyle/>
            <a:p>
              <a:pPr algn="ctr">
                <a:lnSpc>
                  <a:spcPts val="3359"/>
                </a:lnSpc>
                <a:spcBef>
                  <a:spcPct val="0"/>
                </a:spcBef>
              </a:pPr>
              <a:r>
                <a:rPr lang="en-US" sz="2400">
                  <a:solidFill>
                    <a:srgbClr val="242424"/>
                  </a:solidFill>
                  <a:latin typeface="Muli Regular Bold"/>
                </a:rPr>
                <a:t>Column-oriented stores</a:t>
              </a:r>
              <a:r>
                <a:rPr lang="en-US" sz="2400">
                  <a:solidFill>
                    <a:srgbClr val="242424"/>
                  </a:solidFill>
                  <a:latin typeface="Muli Regular"/>
                </a:rPr>
                <a:t>: như Cassandra và HBase được tối ưu hóa cho các truy vấn trên các bộ dữ liệu lớn và lưu trữ các cột dữ liệu cùng nhau, thay vì các hàng.</a:t>
              </a:r>
            </a:p>
            <a:p>
              <a:pPr algn="ctr" marL="0" indent="0" lvl="0">
                <a:lnSpc>
                  <a:spcPts val="3359"/>
                </a:lnSpc>
                <a:spcBef>
                  <a:spcPct val="0"/>
                </a:spcBef>
              </a:pP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30106" y="0"/>
              <a:ext cx="1060801" cy="1223146"/>
            </a:xfrm>
            <a:prstGeom prst="rect">
              <a:avLst/>
            </a:prstGeom>
          </p:spPr>
        </p:pic>
      </p:grpSp>
      <p:grpSp>
        <p:nvGrpSpPr>
          <p:cNvPr name="Group 6" id="6"/>
          <p:cNvGrpSpPr/>
          <p:nvPr/>
        </p:nvGrpSpPr>
        <p:grpSpPr>
          <a:xfrm rot="0">
            <a:off x="9509021" y="2655550"/>
            <a:ext cx="2340760" cy="6793494"/>
            <a:chOff x="0" y="0"/>
            <a:chExt cx="3121014" cy="9057991"/>
          </a:xfrm>
        </p:grpSpPr>
        <p:sp>
          <p:nvSpPr>
            <p:cNvPr name="TextBox 7" id="7"/>
            <p:cNvSpPr txBox="true"/>
            <p:nvPr/>
          </p:nvSpPr>
          <p:spPr>
            <a:xfrm rot="0">
              <a:off x="0" y="2387237"/>
              <a:ext cx="3121014" cy="6111954"/>
            </a:xfrm>
            <a:prstGeom prst="rect">
              <a:avLst/>
            </a:prstGeom>
          </p:spPr>
          <p:txBody>
            <a:bodyPr anchor="t" rtlCol="false" tIns="0" lIns="0" bIns="0" rIns="0">
              <a:spAutoFit/>
            </a:bodyPr>
            <a:lstStyle/>
            <a:p>
              <a:pPr algn="ctr">
                <a:lnSpc>
                  <a:spcPts val="3359"/>
                </a:lnSpc>
                <a:spcBef>
                  <a:spcPct val="0"/>
                </a:spcBef>
              </a:pPr>
              <a:r>
                <a:rPr lang="en-US" spc="-7" sz="2400">
                  <a:solidFill>
                    <a:srgbClr val="242424"/>
                  </a:solidFill>
                  <a:latin typeface="Muli Regular Bold"/>
                </a:rPr>
                <a:t>Grap</a:t>
              </a:r>
              <a:r>
                <a:rPr lang="en-US" sz="2400">
                  <a:solidFill>
                    <a:srgbClr val="242424"/>
                  </a:solidFill>
                  <a:latin typeface="Muli Regular Bold"/>
                </a:rPr>
                <a:t>h stores</a:t>
              </a:r>
              <a:r>
                <a:rPr lang="en-US" sz="2400">
                  <a:solidFill>
                    <a:srgbClr val="242424"/>
                  </a:solidFill>
                  <a:latin typeface="Muli Regular"/>
                </a:rPr>
                <a:t>: được sử dụng để lưu trữ thông tin về các mạng dữ liệu, chẳng hạn như các kết nối xã hội. Ví dụ Graph stores: Neo4J và Giraph...</a:t>
              </a:r>
            </a:p>
            <a:p>
              <a:pPr algn="ctr" marL="0" indent="0" lvl="0">
                <a:lnSpc>
                  <a:spcPts val="3359"/>
                </a:lnSpc>
                <a:spcBef>
                  <a:spcPct val="0"/>
                </a:spcBef>
              </a:pPr>
            </a:p>
          </p:txBody>
        </p:sp>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023435" y="0"/>
              <a:ext cx="1074145" cy="1223146"/>
            </a:xfrm>
            <a:prstGeom prst="rect">
              <a:avLst/>
            </a:prstGeom>
          </p:spPr>
        </p:pic>
      </p:grpSp>
      <p:sp>
        <p:nvSpPr>
          <p:cNvPr name="TextBox 9" id="9"/>
          <p:cNvSpPr txBox="true"/>
          <p:nvPr/>
        </p:nvSpPr>
        <p:spPr>
          <a:xfrm rot="0">
            <a:off x="12640357" y="4452706"/>
            <a:ext cx="3083542" cy="5189718"/>
          </a:xfrm>
          <a:prstGeom prst="rect">
            <a:avLst/>
          </a:prstGeom>
        </p:spPr>
        <p:txBody>
          <a:bodyPr anchor="t" rtlCol="false" tIns="0" lIns="0" bIns="0" rIns="0">
            <a:spAutoFit/>
          </a:bodyPr>
          <a:lstStyle/>
          <a:p>
            <a:pPr algn="ctr">
              <a:lnSpc>
                <a:spcPts val="3149"/>
              </a:lnSpc>
              <a:spcBef>
                <a:spcPct val="0"/>
              </a:spcBef>
            </a:pPr>
            <a:r>
              <a:rPr lang="en-US" spc="-6" sz="2250">
                <a:solidFill>
                  <a:srgbClr val="242424"/>
                </a:solidFill>
                <a:latin typeface="Muli Regular Bold"/>
              </a:rPr>
              <a:t>Document Oriented databases</a:t>
            </a:r>
            <a:r>
              <a:rPr lang="en-US" spc="-6" sz="2250">
                <a:solidFill>
                  <a:srgbClr val="242424"/>
                </a:solidFill>
                <a:latin typeface="Muli Regular"/>
              </a:rPr>
              <a:t>: ghép từng k</a:t>
            </a:r>
            <a:r>
              <a:rPr lang="en-US" sz="2250">
                <a:solidFill>
                  <a:srgbClr val="242424"/>
                </a:solidFill>
                <a:latin typeface="Muli Regular"/>
              </a:rPr>
              <a:t>hóa với cấu trúc dữ liệu phức tạp được gọi là tài liệu. Tài liệu có thể chứa nhiều cặp khóa-giá trị khác nhau hoặc cặp khóa-mảng hoặc thậm chí các tài liệu lồng nhau. Ví dụ: MongoDB, OrientDB, RavenDB…</a:t>
            </a:r>
          </a:p>
          <a:p>
            <a:pPr algn="ctr" marL="0" indent="0" lvl="0">
              <a:lnSpc>
                <a:spcPts val="3149"/>
              </a:lnSpc>
              <a:spcBef>
                <a:spcPct val="0"/>
              </a:spcBef>
            </a:pPr>
          </a:p>
        </p:txBody>
      </p:sp>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3652300" y="2655550"/>
            <a:ext cx="755025" cy="954629"/>
          </a:xfrm>
          <a:prstGeom prst="rect">
            <a:avLst/>
          </a:prstGeom>
        </p:spPr>
      </p:pic>
      <p:sp>
        <p:nvSpPr>
          <p:cNvPr name="TextBox 11" id="11"/>
          <p:cNvSpPr txBox="true"/>
          <p:nvPr/>
        </p:nvSpPr>
        <p:spPr>
          <a:xfrm rot="0">
            <a:off x="2564102" y="4434072"/>
            <a:ext cx="2803473" cy="5852928"/>
          </a:xfrm>
          <a:prstGeom prst="rect">
            <a:avLst/>
          </a:prstGeom>
        </p:spPr>
        <p:txBody>
          <a:bodyPr anchor="t" rtlCol="false" tIns="0" lIns="0" bIns="0" rIns="0">
            <a:spAutoFit/>
          </a:bodyPr>
          <a:lstStyle/>
          <a:p>
            <a:pPr algn="ctr">
              <a:lnSpc>
                <a:spcPts val="3359"/>
              </a:lnSpc>
              <a:spcBef>
                <a:spcPct val="0"/>
              </a:spcBef>
            </a:pPr>
            <a:r>
              <a:rPr lang="en-US" spc="-7" sz="2400">
                <a:solidFill>
                  <a:srgbClr val="242424"/>
                </a:solidFill>
                <a:latin typeface="Muli Regular Bold"/>
              </a:rPr>
              <a:t>Key-value s</a:t>
            </a:r>
            <a:r>
              <a:rPr lang="en-US" sz="2400">
                <a:solidFill>
                  <a:srgbClr val="242424"/>
                </a:solidFill>
                <a:latin typeface="Muli Regular Bold"/>
              </a:rPr>
              <a:t>tores</a:t>
            </a:r>
            <a:r>
              <a:rPr lang="en-US" sz="2400">
                <a:solidFill>
                  <a:srgbClr val="242424"/>
                </a:solidFill>
                <a:latin typeface="Muli Regular"/>
              </a:rPr>
              <a:t>: là cơ sở dữ liệu NoSQL đơn giản nhất. Mỗi mục trong cơ sở dữ liệu được lưu trữ dưới dạng tên thuộc tính (hoặc 'khóa'), cùng với giá trị của nó. Ví dụ về Key-value stores là Riak, Berkeley DB, Amazon DynamoDB...</a:t>
            </a:r>
          </a:p>
          <a:p>
            <a:pPr algn="ctr" marL="0" indent="0" lvl="0">
              <a:lnSpc>
                <a:spcPts val="3359"/>
              </a:lnSpc>
              <a:spcBef>
                <a:spcPct val="0"/>
              </a:spcBef>
            </a:pPr>
          </a:p>
        </p:txBody>
      </p:sp>
      <p:pic>
        <p:nvPicPr>
          <p:cNvPr name="Picture 12" id="12"/>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3374393" y="2649065"/>
            <a:ext cx="930329" cy="930329"/>
          </a:xfrm>
          <a:prstGeom prst="rect">
            <a:avLst/>
          </a:prstGeom>
        </p:spPr>
      </p:pic>
      <p:grpSp>
        <p:nvGrpSpPr>
          <p:cNvPr name="Group 13" id="13"/>
          <p:cNvGrpSpPr/>
          <p:nvPr/>
        </p:nvGrpSpPr>
        <p:grpSpPr>
          <a:xfrm rot="-10800000">
            <a:off x="16428230" y="0"/>
            <a:ext cx="1859770" cy="1856795"/>
            <a:chOff x="0" y="0"/>
            <a:chExt cx="6350000" cy="6339840"/>
          </a:xfrm>
        </p:grpSpPr>
        <p:sp>
          <p:nvSpPr>
            <p:cNvPr name="Freeform 14" id="14"/>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Tree>
  </p:cSld>
  <p:clrMapOvr>
    <a:masterClrMapping/>
  </p:clrMapOvr>
</p:sld>
</file>

<file path=ppt/slides/slide11.xml><?xml version="1.0" encoding="utf-8"?>
<p:sld xmlns:p="http://schemas.openxmlformats.org/presentationml/2006/main" xmlns:a="http://schemas.openxmlformats.org/drawingml/2006/main">
  <p:cSld>
    <p:bg>
      <p:bgPr>
        <a:solidFill>
          <a:srgbClr val="31356E"/>
        </a:solidFill>
      </p:bgPr>
    </p:bg>
    <p:spTree>
      <p:nvGrpSpPr>
        <p:cNvPr id="1" name=""/>
        <p:cNvGrpSpPr/>
        <p:nvPr/>
      </p:nvGrpSpPr>
      <p:grpSpPr>
        <a:xfrm>
          <a:off x="0" y="0"/>
          <a:ext cx="0" cy="0"/>
          <a:chOff x="0" y="0"/>
          <a:chExt cx="0" cy="0"/>
        </a:xfrm>
      </p:grpSpPr>
      <p:grpSp>
        <p:nvGrpSpPr>
          <p:cNvPr name="Group 2" id="2"/>
          <p:cNvGrpSpPr/>
          <p:nvPr/>
        </p:nvGrpSpPr>
        <p:grpSpPr>
          <a:xfrm rot="-10800000">
            <a:off x="14313218" y="0"/>
            <a:ext cx="3974782" cy="3968422"/>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TextBox 4" id="4"/>
          <p:cNvSpPr txBox="true"/>
          <p:nvPr/>
        </p:nvSpPr>
        <p:spPr>
          <a:xfrm rot="0">
            <a:off x="1028700" y="2321063"/>
            <a:ext cx="11113611" cy="1228698"/>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latin typeface="Muli Regular"/>
              </a:rPr>
              <a:t>Khái niệm về MongoDB</a:t>
            </a:r>
          </a:p>
        </p:txBody>
      </p:sp>
      <p:grpSp>
        <p:nvGrpSpPr>
          <p:cNvPr name="Group 5" id="5"/>
          <p:cNvGrpSpPr/>
          <p:nvPr/>
        </p:nvGrpSpPr>
        <p:grpSpPr>
          <a:xfrm rot="0">
            <a:off x="2835915" y="4360101"/>
            <a:ext cx="12616170" cy="3339416"/>
            <a:chOff x="0" y="0"/>
            <a:chExt cx="16821560" cy="4452555"/>
          </a:xfrm>
        </p:grpSpPr>
        <p:sp>
          <p:nvSpPr>
            <p:cNvPr name="TextBox 6" id="6"/>
            <p:cNvSpPr txBox="true"/>
            <p:nvPr/>
          </p:nvSpPr>
          <p:spPr>
            <a:xfrm rot="0">
              <a:off x="0" y="9525"/>
              <a:ext cx="16821560" cy="574603"/>
            </a:xfrm>
            <a:prstGeom prst="rect">
              <a:avLst/>
            </a:prstGeom>
          </p:spPr>
          <p:txBody>
            <a:bodyPr anchor="t" rtlCol="false" tIns="0" lIns="0" bIns="0" rIns="0">
              <a:spAutoFit/>
            </a:bodyPr>
            <a:lstStyle/>
            <a:p>
              <a:pPr algn="l" marL="0" indent="0" lvl="0">
                <a:lnSpc>
                  <a:spcPts val="3480"/>
                </a:lnSpc>
                <a:spcBef>
                  <a:spcPct val="0"/>
                </a:spcBef>
              </a:pPr>
              <a:r>
                <a:rPr lang="en-US" sz="2900">
                  <a:solidFill>
                    <a:srgbClr val="FFFFFF"/>
                  </a:solidFill>
                  <a:latin typeface="Muli Regular Bold"/>
                </a:rPr>
                <a:t>MongoDB</a:t>
              </a:r>
            </a:p>
          </p:txBody>
        </p:sp>
        <p:sp>
          <p:nvSpPr>
            <p:cNvPr name="TextBox 7" id="7"/>
            <p:cNvSpPr txBox="true"/>
            <p:nvPr/>
          </p:nvSpPr>
          <p:spPr>
            <a:xfrm rot="0">
              <a:off x="0" y="1134059"/>
              <a:ext cx="16821560" cy="3318495"/>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Muli Regular"/>
                </a:rPr>
                <a:t>MongoDB là một chương trình cơ sở dữ liệu mã nguồn mở được thiết kế theo kiểu hướng đối tượng trong đó các bảng được cấu trúc một cách linh hoạt cho phép các dữ liệu lưu trên bảng không cần phải tuân theo một dạng cấu trúc nhất định nào. Chính do cấu trúc linh hoạt này nên MongoDB có thể được dùng để lưu trữ các dữ liệu có cấu trúc phức tạp và đa dạng và không cố định.</a:t>
              </a:r>
            </a:p>
            <a:p>
              <a:pPr algn="l" marL="0" indent="0" lvl="0">
                <a:lnSpc>
                  <a:spcPts val="3359"/>
                </a:lnSpc>
                <a:spcBef>
                  <a:spcPct val="0"/>
                </a:spcBef>
              </a:pPr>
            </a:p>
          </p:txBody>
        </p:sp>
      </p:grpSp>
    </p:spTree>
  </p:cSld>
  <p:clrMapOvr>
    <a:masterClrMapping/>
  </p:clrMapOvr>
</p:sld>
</file>

<file path=ppt/slides/slide12.xml><?xml version="1.0" encoding="utf-8"?>
<p:sld xmlns:p="http://schemas.openxmlformats.org/presentationml/2006/main" xmlns:a="http://schemas.openxmlformats.org/drawingml/2006/main">
  <p:cSld>
    <p:bg>
      <p:bgPr>
        <a:solidFill>
          <a:srgbClr val="31356E"/>
        </a:solidFill>
      </p:bgPr>
    </p:bg>
    <p:spTree>
      <p:nvGrpSpPr>
        <p:cNvPr id="1" name=""/>
        <p:cNvGrpSpPr/>
        <p:nvPr/>
      </p:nvGrpSpPr>
      <p:grpSpPr>
        <a:xfrm>
          <a:off x="0" y="0"/>
          <a:ext cx="0" cy="0"/>
          <a:chOff x="0" y="0"/>
          <a:chExt cx="0" cy="0"/>
        </a:xfrm>
      </p:grpSpPr>
      <p:grpSp>
        <p:nvGrpSpPr>
          <p:cNvPr name="Group 2" id="2"/>
          <p:cNvGrpSpPr/>
          <p:nvPr/>
        </p:nvGrpSpPr>
        <p:grpSpPr>
          <a:xfrm rot="-10800000">
            <a:off x="14313218" y="0"/>
            <a:ext cx="3974782" cy="3968422"/>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TextBox 4" id="4"/>
          <p:cNvSpPr txBox="true"/>
          <p:nvPr/>
        </p:nvSpPr>
        <p:spPr>
          <a:xfrm rot="0">
            <a:off x="1028700" y="1365100"/>
            <a:ext cx="10801884" cy="1228698"/>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latin typeface="Muli Regular"/>
              </a:rPr>
              <a:t>Lý do chọn MongoDB ?</a:t>
            </a:r>
          </a:p>
        </p:txBody>
      </p:sp>
      <p:grpSp>
        <p:nvGrpSpPr>
          <p:cNvPr name="Group 5" id="5"/>
          <p:cNvGrpSpPr/>
          <p:nvPr/>
        </p:nvGrpSpPr>
        <p:grpSpPr>
          <a:xfrm rot="0">
            <a:off x="1971019" y="3404771"/>
            <a:ext cx="14345961" cy="5015491"/>
            <a:chOff x="0" y="0"/>
            <a:chExt cx="19127949" cy="6687322"/>
          </a:xfrm>
        </p:grpSpPr>
        <p:sp>
          <p:nvSpPr>
            <p:cNvPr name="TextBox 6" id="6"/>
            <p:cNvSpPr txBox="true"/>
            <p:nvPr/>
          </p:nvSpPr>
          <p:spPr>
            <a:xfrm rot="0">
              <a:off x="0" y="9525"/>
              <a:ext cx="19127949" cy="574603"/>
            </a:xfrm>
            <a:prstGeom prst="rect">
              <a:avLst/>
            </a:prstGeom>
          </p:spPr>
          <p:txBody>
            <a:bodyPr anchor="t" rtlCol="false" tIns="0" lIns="0" bIns="0" rIns="0">
              <a:spAutoFit/>
            </a:bodyPr>
            <a:lstStyle/>
            <a:p>
              <a:pPr algn="l" marL="0" indent="0" lvl="0">
                <a:lnSpc>
                  <a:spcPts val="3480"/>
                </a:lnSpc>
                <a:spcBef>
                  <a:spcPct val="0"/>
                </a:spcBef>
              </a:pPr>
              <a:r>
                <a:rPr lang="en-US" sz="2900">
                  <a:solidFill>
                    <a:srgbClr val="FFFFFF"/>
                  </a:solidFill>
                  <a:latin typeface="Muli Regular Bold"/>
                </a:rPr>
                <a:t>MongoDB</a:t>
              </a:r>
            </a:p>
          </p:txBody>
        </p:sp>
        <p:sp>
          <p:nvSpPr>
            <p:cNvPr name="TextBox 7" id="7"/>
            <p:cNvSpPr txBox="true"/>
            <p:nvPr/>
          </p:nvSpPr>
          <p:spPr>
            <a:xfrm rot="0">
              <a:off x="0" y="1134059"/>
              <a:ext cx="19127949" cy="5553263"/>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Muli Regular"/>
                </a:rPr>
                <a:t>Ít Schema hơn: MongoDB là một cơ sở dữ liệu dựa trên Document, trong đó một Collection giữ các Document khác nhau. Số trường, nội dung và kích cỡ của Document này có thể khác với Document khác.</a:t>
              </a:r>
            </a:p>
            <a:p>
              <a:pPr marL="518160" indent="-259080" lvl="1">
                <a:lnSpc>
                  <a:spcPts val="3359"/>
                </a:lnSpc>
                <a:buFont typeface="Arial"/>
                <a:buChar char="•"/>
              </a:pPr>
              <a:r>
                <a:rPr lang="en-US" sz="2400">
                  <a:solidFill>
                    <a:srgbClr val="FFFFFF"/>
                  </a:solidFill>
                  <a:latin typeface="Arimo"/>
                </a:rPr>
                <a:t>Cấu trúc của một đối tượng là rõ ràng.</a:t>
              </a:r>
            </a:p>
            <a:p>
              <a:pPr marL="518160" indent="-259080" lvl="1">
                <a:lnSpc>
                  <a:spcPts val="3359"/>
                </a:lnSpc>
                <a:buFont typeface="Arial"/>
                <a:buChar char="•"/>
              </a:pPr>
              <a:r>
                <a:rPr lang="en-US" sz="2400">
                  <a:solidFill>
                    <a:srgbClr val="FFFFFF"/>
                  </a:solidFill>
                  <a:latin typeface="Arimo"/>
                </a:rPr>
                <a:t>Không có các Join phức tạp.</a:t>
              </a:r>
            </a:p>
            <a:p>
              <a:pPr marL="518160" indent="-259080" lvl="1">
                <a:lnSpc>
                  <a:spcPts val="3359"/>
                </a:lnSpc>
                <a:buFont typeface="Arial"/>
                <a:buChar char="•"/>
              </a:pPr>
              <a:r>
                <a:rPr lang="en-US" sz="2400">
                  <a:solidFill>
                    <a:srgbClr val="FFFFFF"/>
                  </a:solidFill>
                  <a:latin typeface="Arimo"/>
                </a:rPr>
                <a:t>Khả năng truy vấn sâu hơn. MongoDB hỗ trợ các truy vấn động trên các Document bởi sử dụng một ngôn ngữ truy vấn dựa trên Document mà mạnh mẽ như SQL.</a:t>
              </a:r>
            </a:p>
            <a:p>
              <a:pPr marL="518160" indent="-259080" lvl="1">
                <a:lnSpc>
                  <a:spcPts val="3359"/>
                </a:lnSpc>
                <a:buFont typeface="Arial"/>
                <a:buChar char="•"/>
              </a:pPr>
              <a:r>
                <a:rPr lang="en-US" sz="2400">
                  <a:solidFill>
                    <a:srgbClr val="FFFFFF"/>
                  </a:solidFill>
                  <a:latin typeface="Arimo"/>
                </a:rPr>
                <a:t>MongoDB dễ dàng để mở rộng.</a:t>
              </a:r>
            </a:p>
            <a:p>
              <a:pPr marL="518160" indent="-259080" lvl="1">
                <a:lnSpc>
                  <a:spcPts val="3359"/>
                </a:lnSpc>
                <a:buFont typeface="Arial"/>
                <a:buChar char="•"/>
              </a:pPr>
              <a:r>
                <a:rPr lang="en-US" sz="2400">
                  <a:solidFill>
                    <a:srgbClr val="FFFFFF"/>
                  </a:solidFill>
                  <a:latin typeface="Arimo"/>
                </a:rPr>
                <a:t>Sử dụng bộ nhớ nội tại để lưu giữ phần công việc, giúp truy cập dữ liệu nhanh hơn.</a:t>
              </a:r>
            </a:p>
            <a:p>
              <a:pPr algn="l" marL="0" indent="0" lvl="0">
                <a:lnSpc>
                  <a:spcPts val="3359"/>
                </a:lnSpc>
                <a:spcBef>
                  <a:spcPct val="0"/>
                </a:spcBef>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1356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8431" t="0" r="25338" b="0"/>
          <a:stretch>
            <a:fillRect/>
          </a:stretch>
        </p:blipFill>
        <p:spPr>
          <a:xfrm flipH="false" flipV="false" rot="0">
            <a:off x="12697548" y="0"/>
            <a:ext cx="5590452" cy="10287000"/>
          </a:xfrm>
          <a:prstGeom prst="rect">
            <a:avLst/>
          </a:prstGeom>
        </p:spPr>
      </p:pic>
      <p:sp>
        <p:nvSpPr>
          <p:cNvPr name="AutoShape 3" id="3"/>
          <p:cNvSpPr/>
          <p:nvPr/>
        </p:nvSpPr>
        <p:spPr>
          <a:xfrm rot="7186307">
            <a:off x="-2934655" y="-4263428"/>
            <a:ext cx="18822226" cy="15081846"/>
          </a:xfrm>
          <a:prstGeom prst="rect">
            <a:avLst/>
          </a:prstGeom>
          <a:solidFill>
            <a:srgbClr val="FFFFFF"/>
          </a:solidFill>
        </p:spPr>
      </p:sp>
      <p:grpSp>
        <p:nvGrpSpPr>
          <p:cNvPr name="Group 4" id="4"/>
          <p:cNvGrpSpPr>
            <a:grpSpLocks noChangeAspect="true"/>
          </p:cNvGrpSpPr>
          <p:nvPr/>
        </p:nvGrpSpPr>
        <p:grpSpPr>
          <a:xfrm rot="0">
            <a:off x="11128070" y="7568663"/>
            <a:ext cx="3138957" cy="2718337"/>
            <a:chOff x="0" y="0"/>
            <a:chExt cx="6350000" cy="5499100"/>
          </a:xfrm>
        </p:grpSpPr>
        <p:sp>
          <p:nvSpPr>
            <p:cNvPr name="Freeform 5" id="5"/>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31356E"/>
            </a:solidFill>
          </p:spPr>
        </p:sp>
      </p:grpSp>
      <p:sp>
        <p:nvSpPr>
          <p:cNvPr name="TextBox 6" id="6"/>
          <p:cNvSpPr txBox="true"/>
          <p:nvPr/>
        </p:nvSpPr>
        <p:spPr>
          <a:xfrm rot="0">
            <a:off x="1028700" y="2848924"/>
            <a:ext cx="6820547" cy="428571"/>
          </a:xfrm>
          <a:prstGeom prst="rect">
            <a:avLst/>
          </a:prstGeom>
        </p:spPr>
        <p:txBody>
          <a:bodyPr anchor="t" rtlCol="false" tIns="0" lIns="0" bIns="0" rIns="0">
            <a:spAutoFit/>
          </a:bodyPr>
          <a:lstStyle/>
          <a:p>
            <a:pPr algn="l" marL="0" indent="0" lvl="0">
              <a:lnSpc>
                <a:spcPts val="3480"/>
              </a:lnSpc>
              <a:spcBef>
                <a:spcPct val="0"/>
              </a:spcBef>
            </a:pPr>
            <a:r>
              <a:rPr lang="en-US" sz="2900">
                <a:solidFill>
                  <a:srgbClr val="31356E"/>
                </a:solidFill>
                <a:latin typeface="Muli Regular Bold"/>
              </a:rPr>
              <a:t>Ưu điểm</a:t>
            </a:r>
          </a:p>
        </p:txBody>
      </p:sp>
      <p:sp>
        <p:nvSpPr>
          <p:cNvPr name="TextBox 7" id="7"/>
          <p:cNvSpPr txBox="true"/>
          <p:nvPr/>
        </p:nvSpPr>
        <p:spPr>
          <a:xfrm rot="0">
            <a:off x="1028700" y="3353695"/>
            <a:ext cx="10914565" cy="5707380"/>
          </a:xfrm>
          <a:prstGeom prst="rect">
            <a:avLst/>
          </a:prstGeom>
        </p:spPr>
        <p:txBody>
          <a:bodyPr anchor="t" rtlCol="false" tIns="0" lIns="0" bIns="0" rIns="0">
            <a:spAutoFit/>
          </a:bodyPr>
          <a:lstStyle/>
          <a:p>
            <a:pPr marL="469582" indent="-234791" lvl="1">
              <a:lnSpc>
                <a:spcPts val="3045"/>
              </a:lnSpc>
              <a:buFont typeface="Arial"/>
              <a:buChar char="•"/>
            </a:pPr>
            <a:r>
              <a:rPr lang="en-US" sz="2175">
                <a:solidFill>
                  <a:srgbClr val="242424"/>
                </a:solidFill>
                <a:latin typeface="Muli Regular"/>
              </a:rPr>
              <a:t>Do MongoDB sử dụng lưu trữ dữ liệu dưới dạng Document JSON nên mỗi một collection sẽ có các kích cỡ và các document khác nhau, linh hoạt trong việc lưu trữ dữ liệu, nên bạn muốn gì thì cứ insert vào thoải mái.</a:t>
            </a:r>
          </a:p>
          <a:p>
            <a:pPr marL="469582" indent="-234791" lvl="1">
              <a:lnSpc>
                <a:spcPts val="3045"/>
              </a:lnSpc>
              <a:buFont typeface="Arial"/>
              <a:buChar char="•"/>
            </a:pPr>
            <a:r>
              <a:rPr lang="en-US" sz="2175">
                <a:solidFill>
                  <a:srgbClr val="242424"/>
                </a:solidFill>
                <a:latin typeface="Arimo"/>
              </a:rPr>
              <a:t>Dữ liệu trong MongoDB không có sự ràng buộc lẫn nhau, không có join như trong các hệ quản trị CSDL quan hệ nên khi insert, xóa hay update nó không cần phải mất thời gian kiểm tra xem có thỏa mãn các ràng buộc dữ liệu như trong RDBMS.</a:t>
            </a:r>
          </a:p>
          <a:p>
            <a:pPr marL="469582" indent="-234791" lvl="1">
              <a:lnSpc>
                <a:spcPts val="3045"/>
              </a:lnSpc>
              <a:buFont typeface="Arial"/>
              <a:buChar char="•"/>
            </a:pPr>
            <a:r>
              <a:rPr lang="en-US" sz="2175">
                <a:solidFill>
                  <a:srgbClr val="242424"/>
                </a:solidFill>
                <a:latin typeface="Arimo"/>
              </a:rPr>
              <a:t>MongoDB rất dễ mở rộng. Trong MongoDB có một khái niệm cluster là cụm các node chứa dữ liệu giao tiếp với nhau, khi muốn mở rộng hệ thống ta chỉ cần thêm một node với vào cluster:</a:t>
            </a:r>
          </a:p>
          <a:p>
            <a:pPr marL="469582" indent="-234791" lvl="1">
              <a:lnSpc>
                <a:spcPts val="3045"/>
              </a:lnSpc>
              <a:buFont typeface="Arial"/>
              <a:buChar char="•"/>
            </a:pPr>
            <a:r>
              <a:rPr lang="en-US" sz="2175">
                <a:solidFill>
                  <a:srgbClr val="242424"/>
                </a:solidFill>
                <a:latin typeface="Arimo"/>
              </a:rPr>
              <a:t>Trường dữ liệu “_id” luôn được tự động đánh index (chỉ mục) để tốc độ truy vấn thông tin đạt hiệu suất cao nhất.</a:t>
            </a:r>
          </a:p>
          <a:p>
            <a:pPr algn="l" marL="469582" indent="-234791" lvl="1">
              <a:lnSpc>
                <a:spcPts val="3045"/>
              </a:lnSpc>
              <a:buFont typeface="Arial"/>
              <a:buChar char="•"/>
            </a:pPr>
            <a:r>
              <a:rPr lang="en-US" sz="2175">
                <a:solidFill>
                  <a:srgbClr val="242424"/>
                </a:solidFill>
                <a:latin typeface="Arimo"/>
              </a:rPr>
              <a:t>Hiệu năng cao: Tốc độ truy vấn (find, update, insert, delete) của MongoDB nhanh hơn hẳn so với các hệ quản trị CSDL quan hệ (RDBMS). Với một lượng dữ liệu đủ lớn thì thử nghiệm cho thấy tốc độ insert của MongoDB có thể nhanh tới gấp 100 lần so với MySQL.</a:t>
            </a:r>
          </a:p>
        </p:txBody>
      </p:sp>
      <p:sp>
        <p:nvSpPr>
          <p:cNvPr name="TextBox 8" id="8"/>
          <p:cNvSpPr txBox="true"/>
          <p:nvPr/>
        </p:nvSpPr>
        <p:spPr>
          <a:xfrm rot="0">
            <a:off x="836483" y="540939"/>
            <a:ext cx="11623905" cy="2171538"/>
          </a:xfrm>
          <a:prstGeom prst="rect">
            <a:avLst/>
          </a:prstGeom>
        </p:spPr>
        <p:txBody>
          <a:bodyPr anchor="t" rtlCol="false" tIns="0" lIns="0" bIns="0" rIns="0">
            <a:spAutoFit/>
          </a:bodyPr>
          <a:lstStyle/>
          <a:p>
            <a:pPr>
              <a:lnSpc>
                <a:spcPts val="8610"/>
              </a:lnSpc>
            </a:pPr>
            <a:r>
              <a:rPr lang="en-US" sz="7175">
                <a:solidFill>
                  <a:srgbClr val="31356E"/>
                </a:solidFill>
                <a:latin typeface="Muli Regular"/>
              </a:rPr>
              <a:t>Ưu và nhược điểm của MongoDB</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31356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8431" t="0" r="25338" b="0"/>
          <a:stretch>
            <a:fillRect/>
          </a:stretch>
        </p:blipFill>
        <p:spPr>
          <a:xfrm flipH="false" flipV="false" rot="0">
            <a:off x="12697548" y="0"/>
            <a:ext cx="5590452" cy="10287000"/>
          </a:xfrm>
          <a:prstGeom prst="rect">
            <a:avLst/>
          </a:prstGeom>
        </p:spPr>
      </p:pic>
      <p:sp>
        <p:nvSpPr>
          <p:cNvPr name="AutoShape 3" id="3"/>
          <p:cNvSpPr/>
          <p:nvPr/>
        </p:nvSpPr>
        <p:spPr>
          <a:xfrm rot="7186307">
            <a:off x="-2955790" y="-4263428"/>
            <a:ext cx="18822226" cy="15081846"/>
          </a:xfrm>
          <a:prstGeom prst="rect">
            <a:avLst/>
          </a:prstGeom>
          <a:solidFill>
            <a:srgbClr val="FFFFFF"/>
          </a:solidFill>
        </p:spPr>
      </p:sp>
      <p:grpSp>
        <p:nvGrpSpPr>
          <p:cNvPr name="Group 4" id="4"/>
          <p:cNvGrpSpPr>
            <a:grpSpLocks noChangeAspect="true"/>
          </p:cNvGrpSpPr>
          <p:nvPr/>
        </p:nvGrpSpPr>
        <p:grpSpPr>
          <a:xfrm rot="0">
            <a:off x="11128070" y="7568663"/>
            <a:ext cx="3138957" cy="2718337"/>
            <a:chOff x="0" y="0"/>
            <a:chExt cx="6350000" cy="5499100"/>
          </a:xfrm>
        </p:grpSpPr>
        <p:sp>
          <p:nvSpPr>
            <p:cNvPr name="Freeform 5" id="5"/>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31356E"/>
            </a:solidFill>
          </p:spPr>
        </p:sp>
      </p:grpSp>
      <p:sp>
        <p:nvSpPr>
          <p:cNvPr name="TextBox 6" id="6"/>
          <p:cNvSpPr txBox="true"/>
          <p:nvPr/>
        </p:nvSpPr>
        <p:spPr>
          <a:xfrm rot="0">
            <a:off x="1028700" y="3619529"/>
            <a:ext cx="6820547" cy="428571"/>
          </a:xfrm>
          <a:prstGeom prst="rect">
            <a:avLst/>
          </a:prstGeom>
        </p:spPr>
        <p:txBody>
          <a:bodyPr anchor="t" rtlCol="false" tIns="0" lIns="0" bIns="0" rIns="0">
            <a:spAutoFit/>
          </a:bodyPr>
          <a:lstStyle/>
          <a:p>
            <a:pPr algn="l" marL="0" indent="0" lvl="0">
              <a:lnSpc>
                <a:spcPts val="3480"/>
              </a:lnSpc>
              <a:spcBef>
                <a:spcPct val="0"/>
              </a:spcBef>
            </a:pPr>
            <a:r>
              <a:rPr lang="en-US" sz="2900">
                <a:solidFill>
                  <a:srgbClr val="31356E"/>
                </a:solidFill>
                <a:latin typeface="Muli Regular Bold"/>
              </a:rPr>
              <a:t>Nhược điểm</a:t>
            </a:r>
          </a:p>
        </p:txBody>
      </p:sp>
      <p:sp>
        <p:nvSpPr>
          <p:cNvPr name="TextBox 7" id="7"/>
          <p:cNvSpPr txBox="true"/>
          <p:nvPr/>
        </p:nvSpPr>
        <p:spPr>
          <a:xfrm rot="0">
            <a:off x="1191153" y="4417447"/>
            <a:ext cx="10914565" cy="3421380"/>
          </a:xfrm>
          <a:prstGeom prst="rect">
            <a:avLst/>
          </a:prstGeom>
        </p:spPr>
        <p:txBody>
          <a:bodyPr anchor="t" rtlCol="false" tIns="0" lIns="0" bIns="0" rIns="0">
            <a:spAutoFit/>
          </a:bodyPr>
          <a:lstStyle/>
          <a:p>
            <a:pPr marL="469582" indent="-234791" lvl="1">
              <a:lnSpc>
                <a:spcPts val="3045"/>
              </a:lnSpc>
              <a:buFont typeface="Arial"/>
              <a:buChar char="•"/>
            </a:pPr>
            <a:r>
              <a:rPr lang="en-US" sz="2175">
                <a:solidFill>
                  <a:srgbClr val="242424"/>
                </a:solidFill>
                <a:latin typeface="Muli Regular"/>
              </a:rPr>
              <a:t>Một ưu điểm của MongoDB cũng chính là nhược điểm của nó. MongoDB không có các tính chất ràng buộc như trong các hệ quản trị CSDL quan hệ nên khi thao tác với MongoDB thì phải hết sức cẩn thận.</a:t>
            </a:r>
          </a:p>
          <a:p>
            <a:pPr marL="469582" indent="-234791" lvl="1">
              <a:lnSpc>
                <a:spcPts val="3045"/>
              </a:lnSpc>
              <a:buFont typeface="Arial"/>
              <a:buChar char="•"/>
            </a:pPr>
            <a:r>
              <a:rPr lang="en-US" sz="2175">
                <a:solidFill>
                  <a:srgbClr val="242424"/>
                </a:solidFill>
                <a:latin typeface="Arimo"/>
              </a:rPr>
              <a:t>Tốn bộ nhớ do dữ liệu lưu dưới dạng key-value, các collection chỉ khác về value do đó key sẽ bị lặp lại. Không hỗ trợ join nên dễ bị dữ thừa dữ liệu.</a:t>
            </a:r>
          </a:p>
          <a:p>
            <a:pPr algn="l" marL="469582" indent="-234791" lvl="1">
              <a:lnSpc>
                <a:spcPts val="3045"/>
              </a:lnSpc>
              <a:buFont typeface="Arial"/>
              <a:buChar char="•"/>
            </a:pPr>
            <a:r>
              <a:rPr lang="en-US" sz="2175">
                <a:solidFill>
                  <a:srgbClr val="242424"/>
                </a:solidFill>
                <a:latin typeface="Arimo"/>
              </a:rPr>
              <a:t>Khi insert/update/remove bản ghi, MongoDB sẽ chưa cập nhật ngay xuống ổ cứng, mà sau ít giây MongoDB mới thực hiện ghi toàn bộ dữ liệu thay đổi từ RAM xuống ổ cứng điều này sẽ là nhược điểm vì sẽ có nguy cơ bị mất dữ liệu khi xảy ra các tình huống như mất điện...</a:t>
            </a:r>
          </a:p>
        </p:txBody>
      </p:sp>
      <p:sp>
        <p:nvSpPr>
          <p:cNvPr name="TextBox 8" id="8"/>
          <p:cNvSpPr txBox="true"/>
          <p:nvPr/>
        </p:nvSpPr>
        <p:spPr>
          <a:xfrm rot="0">
            <a:off x="836483" y="1105958"/>
            <a:ext cx="11623905" cy="2171538"/>
          </a:xfrm>
          <a:prstGeom prst="rect">
            <a:avLst/>
          </a:prstGeom>
        </p:spPr>
        <p:txBody>
          <a:bodyPr anchor="t" rtlCol="false" tIns="0" lIns="0" bIns="0" rIns="0">
            <a:spAutoFit/>
          </a:bodyPr>
          <a:lstStyle/>
          <a:p>
            <a:pPr>
              <a:lnSpc>
                <a:spcPts val="8610"/>
              </a:lnSpc>
            </a:pPr>
            <a:r>
              <a:rPr lang="en-US" sz="7175">
                <a:solidFill>
                  <a:srgbClr val="31356E"/>
                </a:solidFill>
                <a:latin typeface="Muli Regular"/>
              </a:rPr>
              <a:t>Ưu và nhược điểm của MongoDB</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428230" y="0"/>
            <a:ext cx="1859770" cy="1856795"/>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pic>
        <p:nvPicPr>
          <p:cNvPr name="Picture 4" id="4"/>
          <p:cNvPicPr>
            <a:picLocks noChangeAspect="true"/>
          </p:cNvPicPr>
          <p:nvPr/>
        </p:nvPicPr>
        <p:blipFill>
          <a:blip r:embed="rId2"/>
          <a:srcRect l="0" t="0" r="0" b="0"/>
          <a:stretch>
            <a:fillRect/>
          </a:stretch>
        </p:blipFill>
        <p:spPr>
          <a:xfrm flipH="false" flipV="false" rot="0">
            <a:off x="1180008" y="4225082"/>
            <a:ext cx="15927984" cy="5516475"/>
          </a:xfrm>
          <a:prstGeom prst="rect">
            <a:avLst/>
          </a:prstGeom>
        </p:spPr>
      </p:pic>
      <p:sp>
        <p:nvSpPr>
          <p:cNvPr name="TextBox 5" id="5"/>
          <p:cNvSpPr txBox="true"/>
          <p:nvPr/>
        </p:nvSpPr>
        <p:spPr>
          <a:xfrm rot="0">
            <a:off x="1028700" y="308503"/>
            <a:ext cx="12449951" cy="2447871"/>
          </a:xfrm>
          <a:prstGeom prst="rect">
            <a:avLst/>
          </a:prstGeom>
        </p:spPr>
        <p:txBody>
          <a:bodyPr anchor="t" rtlCol="false" tIns="0" lIns="0" bIns="0" rIns="0">
            <a:spAutoFit/>
          </a:bodyPr>
          <a:lstStyle/>
          <a:p>
            <a:pPr marL="0" indent="0" lvl="0">
              <a:lnSpc>
                <a:spcPts val="9600"/>
              </a:lnSpc>
              <a:spcBef>
                <a:spcPct val="0"/>
              </a:spcBef>
            </a:pPr>
            <a:r>
              <a:rPr lang="en-US" sz="8000">
                <a:solidFill>
                  <a:srgbClr val="31356E"/>
                </a:solidFill>
                <a:latin typeface="Muli Regular"/>
              </a:rPr>
              <a:t>Giới thiệu về cơ sở dữ liệu do nhóm phát triển</a:t>
            </a:r>
          </a:p>
        </p:txBody>
      </p:sp>
      <p:sp>
        <p:nvSpPr>
          <p:cNvPr name="TextBox 6" id="6"/>
          <p:cNvSpPr txBox="true"/>
          <p:nvPr/>
        </p:nvSpPr>
        <p:spPr>
          <a:xfrm rot="0">
            <a:off x="1225359" y="2874127"/>
            <a:ext cx="12253292" cy="1189030"/>
          </a:xfrm>
          <a:prstGeom prst="rect">
            <a:avLst/>
          </a:prstGeom>
        </p:spPr>
        <p:txBody>
          <a:bodyPr anchor="t" rtlCol="false" tIns="0" lIns="0" bIns="0" rIns="0">
            <a:spAutoFit/>
          </a:bodyPr>
          <a:lstStyle/>
          <a:p>
            <a:pPr>
              <a:lnSpc>
                <a:spcPts val="3220"/>
              </a:lnSpc>
            </a:pPr>
            <a:r>
              <a:rPr lang="en-US" sz="2300">
                <a:solidFill>
                  <a:srgbClr val="242424"/>
                </a:solidFill>
                <a:latin typeface="Muli Regular"/>
              </a:rPr>
              <a:t>Sau khi phân tích các yêu cầu đặt ra về mặt chức năng cần thiết thì nhóm đã thống nhất ý kiến đưa ra quyết định thiết kế cơ sở dữ liệu cho website bán đồ điện tử gồm 11 bảng có trong hình dưới</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31356E"/>
        </a:solidFill>
      </p:bgPr>
    </p:bg>
    <p:spTree>
      <p:nvGrpSpPr>
        <p:cNvPr id="1" name=""/>
        <p:cNvGrpSpPr/>
        <p:nvPr/>
      </p:nvGrpSpPr>
      <p:grpSpPr>
        <a:xfrm>
          <a:off x="0" y="0"/>
          <a:ext cx="0" cy="0"/>
          <a:chOff x="0" y="0"/>
          <a:chExt cx="0" cy="0"/>
        </a:xfrm>
      </p:grpSpPr>
      <p:grpSp>
        <p:nvGrpSpPr>
          <p:cNvPr name="Group 2" id="2"/>
          <p:cNvGrpSpPr/>
          <p:nvPr/>
        </p:nvGrpSpPr>
        <p:grpSpPr>
          <a:xfrm rot="-10800000">
            <a:off x="14313218" y="0"/>
            <a:ext cx="3974782" cy="3968422"/>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TextBox 4" id="4"/>
          <p:cNvSpPr txBox="true"/>
          <p:nvPr/>
        </p:nvSpPr>
        <p:spPr>
          <a:xfrm rot="0">
            <a:off x="1028700" y="1804734"/>
            <a:ext cx="10222066" cy="2447871"/>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latin typeface="Muli Regular"/>
              </a:rPr>
              <a:t>03. Công nghệ sử dụng (PHP, Laravel)</a:t>
            </a:r>
          </a:p>
        </p:txBody>
      </p:sp>
      <p:grpSp>
        <p:nvGrpSpPr>
          <p:cNvPr name="Group 5" id="5"/>
          <p:cNvGrpSpPr/>
          <p:nvPr/>
        </p:nvGrpSpPr>
        <p:grpSpPr>
          <a:xfrm rot="0">
            <a:off x="1468349" y="4753982"/>
            <a:ext cx="16110324" cy="4177453"/>
            <a:chOff x="0" y="0"/>
            <a:chExt cx="21480432" cy="5569938"/>
          </a:xfrm>
        </p:grpSpPr>
        <p:sp>
          <p:nvSpPr>
            <p:cNvPr name="TextBox 6" id="6"/>
            <p:cNvSpPr txBox="true"/>
            <p:nvPr/>
          </p:nvSpPr>
          <p:spPr>
            <a:xfrm rot="0">
              <a:off x="0" y="9525"/>
              <a:ext cx="21480432" cy="574603"/>
            </a:xfrm>
            <a:prstGeom prst="rect">
              <a:avLst/>
            </a:prstGeom>
          </p:spPr>
          <p:txBody>
            <a:bodyPr anchor="t" rtlCol="false" tIns="0" lIns="0" bIns="0" rIns="0">
              <a:spAutoFit/>
            </a:bodyPr>
            <a:lstStyle/>
            <a:p>
              <a:pPr algn="l" marL="0" indent="0" lvl="0">
                <a:lnSpc>
                  <a:spcPts val="3480"/>
                </a:lnSpc>
                <a:spcBef>
                  <a:spcPct val="0"/>
                </a:spcBef>
              </a:pPr>
              <a:r>
                <a:rPr lang="en-US" sz="2900">
                  <a:solidFill>
                    <a:srgbClr val="FFFFFF"/>
                  </a:solidFill>
                  <a:latin typeface="Muli Regular Bold"/>
                </a:rPr>
                <a:t>PHP</a:t>
              </a:r>
            </a:p>
          </p:txBody>
        </p:sp>
        <p:sp>
          <p:nvSpPr>
            <p:cNvPr name="TextBox 7" id="7"/>
            <p:cNvSpPr txBox="true"/>
            <p:nvPr/>
          </p:nvSpPr>
          <p:spPr>
            <a:xfrm rot="0">
              <a:off x="0" y="1134059"/>
              <a:ext cx="21480432" cy="4435879"/>
            </a:xfrm>
            <a:prstGeom prst="rect">
              <a:avLst/>
            </a:prstGeom>
          </p:spPr>
          <p:txBody>
            <a:bodyPr anchor="t" rtlCol="false" tIns="0" lIns="0" bIns="0" rIns="0">
              <a:spAutoFit/>
            </a:bodyPr>
            <a:lstStyle/>
            <a:p>
              <a:pPr marL="518160" indent="-259080" lvl="1">
                <a:lnSpc>
                  <a:spcPts val="3359"/>
                </a:lnSpc>
                <a:buFont typeface="Arial"/>
                <a:buChar char="•"/>
              </a:pPr>
              <a:r>
                <a:rPr lang="en-US" spc="-7" sz="2400">
                  <a:solidFill>
                    <a:srgbClr val="FFFFFF"/>
                  </a:solidFill>
                  <a:latin typeface="Muli Regular"/>
                </a:rPr>
                <a:t>PHP (Hypertext Preprocessor) là ngôn ngữ script trên server được thiết kế để xây dựng các trang Web động. Mã PHP có thể thực thi trên Webserver để tạo ra mã HTML và xuất ra trình duyệt web.</a:t>
              </a:r>
            </a:p>
            <a:p>
              <a:pPr marL="518160" indent="-259080" lvl="1">
                <a:lnSpc>
                  <a:spcPts val="3359"/>
                </a:lnSpc>
                <a:buFont typeface="Arial"/>
                <a:buChar char="•"/>
              </a:pPr>
              <a:r>
                <a:rPr lang="en-US" spc="-7" sz="2400">
                  <a:solidFill>
                    <a:srgbClr val="FFFFFF"/>
                  </a:solidFill>
                  <a:latin typeface="Muli Regular"/>
                </a:rPr>
                <a:t>PHP là mã nguồn mở, miễn phí và theo như đánh giá của người dùng thì nó là 1 ngôn ngữ dễ học và dễ sử dụng và mã nguồn khi chạy trên các hệ điều hành khác nhau thì không phải sửa lại nhiều.</a:t>
              </a:r>
            </a:p>
            <a:p>
              <a:pPr marL="518160" indent="-259080" lvl="1">
                <a:lnSpc>
                  <a:spcPts val="3359"/>
                </a:lnSpc>
                <a:buFont typeface="Arial"/>
                <a:buChar char="•"/>
              </a:pPr>
              <a:r>
                <a:rPr lang="en-US" spc="-7" sz="2400">
                  <a:solidFill>
                    <a:srgbClr val="FFFFFF"/>
                  </a:solidFill>
                  <a:latin typeface="Muli Regular"/>
                </a:rPr>
                <a:t>Về kết nối với các cơ sở dữ liệu(Mysql, Sql Server, Oracle) thì rất đơn giản</a:t>
              </a:r>
            </a:p>
            <a:p>
              <a:pPr marL="518160" indent="-259080" lvl="1">
                <a:lnSpc>
                  <a:spcPts val="3359"/>
                </a:lnSpc>
                <a:buFont typeface="Arial"/>
                <a:buChar char="•"/>
              </a:pPr>
              <a:r>
                <a:rPr lang="en-US" spc="-7" sz="2400">
                  <a:solidFill>
                    <a:srgbClr val="FFFFFF"/>
                  </a:solidFill>
                  <a:latin typeface="Muli Regular"/>
                </a:rPr>
                <a:t>Để chạy một ứng dụng của PHP bạn cần phải cài PHP, Apache, và 1 hệ quản trị CSDL.</a:t>
              </a:r>
            </a:p>
            <a:p>
              <a:pPr>
                <a:lnSpc>
                  <a:spcPts val="3359"/>
                </a:lnSpc>
              </a:pPr>
            </a:p>
            <a:p>
              <a:pPr algn="l" marL="0" indent="0" lvl="0">
                <a:lnSpc>
                  <a:spcPts val="3359"/>
                </a:lnSpc>
                <a:spcBef>
                  <a:spcPct val="0"/>
                </a:spcBef>
              </a:pPr>
            </a:p>
          </p:txBody>
        </p:sp>
      </p:grpSp>
    </p:spTree>
  </p:cSld>
  <p:clrMapOvr>
    <a:masterClrMapping/>
  </p:clrMapOvr>
</p:sld>
</file>

<file path=ppt/slides/slide17.xml><?xml version="1.0" encoding="utf-8"?>
<p:sld xmlns:p="http://schemas.openxmlformats.org/presentationml/2006/main" xmlns:a="http://schemas.openxmlformats.org/drawingml/2006/main">
  <p:cSld>
    <p:bg>
      <p:bgPr>
        <a:solidFill>
          <a:srgbClr val="31356E"/>
        </a:solidFill>
      </p:bgPr>
    </p:bg>
    <p:spTree>
      <p:nvGrpSpPr>
        <p:cNvPr id="1" name=""/>
        <p:cNvGrpSpPr/>
        <p:nvPr/>
      </p:nvGrpSpPr>
      <p:grpSpPr>
        <a:xfrm>
          <a:off x="0" y="0"/>
          <a:ext cx="0" cy="0"/>
          <a:chOff x="0" y="0"/>
          <a:chExt cx="0" cy="0"/>
        </a:xfrm>
      </p:grpSpPr>
      <p:grpSp>
        <p:nvGrpSpPr>
          <p:cNvPr name="Group 2" id="2"/>
          <p:cNvGrpSpPr/>
          <p:nvPr/>
        </p:nvGrpSpPr>
        <p:grpSpPr>
          <a:xfrm rot="-10800000">
            <a:off x="14313218" y="0"/>
            <a:ext cx="3974782" cy="3968422"/>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TextBox 4" id="4"/>
          <p:cNvSpPr txBox="true"/>
          <p:nvPr/>
        </p:nvSpPr>
        <p:spPr>
          <a:xfrm rot="0">
            <a:off x="1028700" y="551580"/>
            <a:ext cx="10222066" cy="2447871"/>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latin typeface="Muli Regular"/>
              </a:rPr>
              <a:t>03. Công nghệ sử dụng (PHP, Laravel)</a:t>
            </a:r>
          </a:p>
        </p:txBody>
      </p:sp>
      <p:grpSp>
        <p:nvGrpSpPr>
          <p:cNvPr name="Group 5" id="5"/>
          <p:cNvGrpSpPr/>
          <p:nvPr/>
        </p:nvGrpSpPr>
        <p:grpSpPr>
          <a:xfrm rot="0">
            <a:off x="1148976" y="3711567"/>
            <a:ext cx="16110324" cy="2501378"/>
            <a:chOff x="0" y="0"/>
            <a:chExt cx="21480432" cy="3335171"/>
          </a:xfrm>
        </p:grpSpPr>
        <p:sp>
          <p:nvSpPr>
            <p:cNvPr name="TextBox 6" id="6"/>
            <p:cNvSpPr txBox="true"/>
            <p:nvPr/>
          </p:nvSpPr>
          <p:spPr>
            <a:xfrm rot="0">
              <a:off x="0" y="9525"/>
              <a:ext cx="21480432" cy="574603"/>
            </a:xfrm>
            <a:prstGeom prst="rect">
              <a:avLst/>
            </a:prstGeom>
          </p:spPr>
          <p:txBody>
            <a:bodyPr anchor="t" rtlCol="false" tIns="0" lIns="0" bIns="0" rIns="0">
              <a:spAutoFit/>
            </a:bodyPr>
            <a:lstStyle/>
            <a:p>
              <a:pPr algn="l" marL="0" indent="0" lvl="0">
                <a:lnSpc>
                  <a:spcPts val="3480"/>
                </a:lnSpc>
                <a:spcBef>
                  <a:spcPct val="0"/>
                </a:spcBef>
              </a:pPr>
              <a:r>
                <a:rPr lang="en-US" sz="2900">
                  <a:solidFill>
                    <a:srgbClr val="FFFFFF"/>
                  </a:solidFill>
                  <a:latin typeface="Muli Regular Bold"/>
                </a:rPr>
                <a:t>Một số ưu điểm của PHP</a:t>
              </a:r>
            </a:p>
          </p:txBody>
        </p:sp>
        <p:sp>
          <p:nvSpPr>
            <p:cNvPr name="TextBox 7" id="7"/>
            <p:cNvSpPr txBox="true"/>
            <p:nvPr/>
          </p:nvSpPr>
          <p:spPr>
            <a:xfrm rot="0">
              <a:off x="0" y="1134059"/>
              <a:ext cx="21480432" cy="2201112"/>
            </a:xfrm>
            <a:prstGeom prst="rect">
              <a:avLst/>
            </a:prstGeom>
          </p:spPr>
          <p:txBody>
            <a:bodyPr anchor="t" rtlCol="false" tIns="0" lIns="0" bIns="0" rIns="0">
              <a:spAutoFit/>
            </a:bodyPr>
            <a:lstStyle/>
            <a:p>
              <a:pPr marL="518160" indent="-259080" lvl="1">
                <a:lnSpc>
                  <a:spcPts val="3359"/>
                </a:lnSpc>
                <a:buFont typeface="Arial"/>
                <a:buChar char="•"/>
              </a:pPr>
              <a:r>
                <a:rPr lang="en-US" spc="-7" sz="2400">
                  <a:solidFill>
                    <a:srgbClr val="FFFFFF"/>
                  </a:solidFill>
                  <a:latin typeface="Muli Regular"/>
                </a:rPr>
                <a:t>Đơn giản, linh động</a:t>
              </a:r>
            </a:p>
            <a:p>
              <a:pPr marL="518160" indent="-259080" lvl="1">
                <a:lnSpc>
                  <a:spcPts val="3359"/>
                </a:lnSpc>
                <a:buFont typeface="Arial"/>
                <a:buChar char="•"/>
              </a:pPr>
              <a:r>
                <a:rPr lang="en-US" spc="-3" sz="2400">
                  <a:solidFill>
                    <a:srgbClr val="FFFFFF"/>
                  </a:solidFill>
                  <a:latin typeface="Arimo"/>
                </a:rPr>
                <a:t>Hỗ trợ xử lý text rất tốt</a:t>
              </a:r>
            </a:p>
            <a:p>
              <a:pPr marL="518160" indent="-259080" lvl="1">
                <a:lnSpc>
                  <a:spcPts val="3359"/>
                </a:lnSpc>
                <a:buFont typeface="Arial"/>
                <a:buChar char="•"/>
              </a:pPr>
              <a:r>
                <a:rPr lang="en-US" spc="-3" sz="2400">
                  <a:solidFill>
                    <a:srgbClr val="FFFFFF"/>
                  </a:solidFill>
                  <a:latin typeface="Arimo"/>
                </a:rPr>
                <a:t>Có rất nhiều Framework, thư viện</a:t>
              </a:r>
            </a:p>
            <a:p>
              <a:pPr algn="l" marL="0" indent="0" lvl="0">
                <a:lnSpc>
                  <a:spcPts val="3359"/>
                </a:lnSpc>
                <a:spcBef>
                  <a:spcPct val="0"/>
                </a:spcBef>
              </a:pPr>
            </a:p>
          </p:txBody>
        </p:sp>
      </p:grpSp>
      <p:grpSp>
        <p:nvGrpSpPr>
          <p:cNvPr name="Group 8" id="8"/>
          <p:cNvGrpSpPr/>
          <p:nvPr/>
        </p:nvGrpSpPr>
        <p:grpSpPr>
          <a:xfrm rot="0">
            <a:off x="1148976" y="6717879"/>
            <a:ext cx="16110324" cy="2920397"/>
            <a:chOff x="0" y="0"/>
            <a:chExt cx="21480432" cy="3893863"/>
          </a:xfrm>
        </p:grpSpPr>
        <p:sp>
          <p:nvSpPr>
            <p:cNvPr name="TextBox 9" id="9"/>
            <p:cNvSpPr txBox="true"/>
            <p:nvPr/>
          </p:nvSpPr>
          <p:spPr>
            <a:xfrm rot="0">
              <a:off x="0" y="9525"/>
              <a:ext cx="21480432" cy="574603"/>
            </a:xfrm>
            <a:prstGeom prst="rect">
              <a:avLst/>
            </a:prstGeom>
          </p:spPr>
          <p:txBody>
            <a:bodyPr anchor="t" rtlCol="false" tIns="0" lIns="0" bIns="0" rIns="0">
              <a:spAutoFit/>
            </a:bodyPr>
            <a:lstStyle/>
            <a:p>
              <a:pPr algn="l" marL="0" indent="0" lvl="0">
                <a:lnSpc>
                  <a:spcPts val="3480"/>
                </a:lnSpc>
                <a:spcBef>
                  <a:spcPct val="0"/>
                </a:spcBef>
              </a:pPr>
              <a:r>
                <a:rPr lang="en-US" sz="2900">
                  <a:solidFill>
                    <a:srgbClr val="FFFFFF"/>
                  </a:solidFill>
                  <a:latin typeface="Muli Regular Bold"/>
                </a:rPr>
                <a:t>Một số nhược điểm của  PHP</a:t>
              </a:r>
            </a:p>
          </p:txBody>
        </p:sp>
        <p:sp>
          <p:nvSpPr>
            <p:cNvPr name="TextBox 10" id="10"/>
            <p:cNvSpPr txBox="true"/>
            <p:nvPr/>
          </p:nvSpPr>
          <p:spPr>
            <a:xfrm rot="0">
              <a:off x="0" y="1134059"/>
              <a:ext cx="21480432" cy="2759804"/>
            </a:xfrm>
            <a:prstGeom prst="rect">
              <a:avLst/>
            </a:prstGeom>
          </p:spPr>
          <p:txBody>
            <a:bodyPr anchor="t" rtlCol="false" tIns="0" lIns="0" bIns="0" rIns="0">
              <a:spAutoFit/>
            </a:bodyPr>
            <a:lstStyle/>
            <a:p>
              <a:pPr marL="518160" indent="-259080" lvl="1">
                <a:lnSpc>
                  <a:spcPts val="3359"/>
                </a:lnSpc>
                <a:buFont typeface="Arial"/>
                <a:buChar char="•"/>
              </a:pPr>
              <a:r>
                <a:rPr lang="en-US" spc="-7" sz="2400">
                  <a:solidFill>
                    <a:srgbClr val="FFFFFF"/>
                  </a:solidFill>
                  <a:latin typeface="Muli Regular"/>
                </a:rPr>
                <a:t>Nhược điểm phải nói đến đầu tiên khi dùng PHP chính là cấu trúc ngôn ngữ của nó nhìn không được gọn gàng cho lắm.</a:t>
              </a:r>
            </a:p>
            <a:p>
              <a:pPr marL="518160" indent="-259080" lvl="1">
                <a:lnSpc>
                  <a:spcPts val="3359"/>
                </a:lnSpc>
                <a:buFont typeface="Arial"/>
                <a:buChar char="•"/>
              </a:pPr>
              <a:r>
                <a:rPr lang="en-US" spc="-3" sz="2400">
                  <a:solidFill>
                    <a:srgbClr val="FFFFFF"/>
                  </a:solidFill>
                  <a:latin typeface="Arimo"/>
                </a:rPr>
                <a:t>Không giống như Java và C# khi bạn học thì có thể làm website, các ứng dụng điện thoại, chương trình hay phần mềm… . tuy nhiên đối với PHP chỉ có thể sử dụng làm website và các ứng dụng website mở rộng mà thôi.</a:t>
              </a:r>
            </a:p>
            <a:p>
              <a:pPr algn="l" marL="0" indent="0" lvl="0">
                <a:lnSpc>
                  <a:spcPts val="3359"/>
                </a:lnSpc>
                <a:spcBef>
                  <a:spcPct val="0"/>
                </a:spcBef>
              </a:pPr>
            </a:p>
          </p:txBody>
        </p:sp>
      </p:grpSp>
    </p:spTree>
  </p:cSld>
  <p:clrMapOvr>
    <a:masterClrMapping/>
  </p:clrMapOvr>
</p:sld>
</file>

<file path=ppt/slides/slide18.xml><?xml version="1.0" encoding="utf-8"?>
<p:sld xmlns:p="http://schemas.openxmlformats.org/presentationml/2006/main" xmlns:a="http://schemas.openxmlformats.org/drawingml/2006/main">
  <p:cSld>
    <p:bg>
      <p:bgPr>
        <a:solidFill>
          <a:srgbClr val="31356E"/>
        </a:solidFill>
      </p:bgPr>
    </p:bg>
    <p:spTree>
      <p:nvGrpSpPr>
        <p:cNvPr id="1" name=""/>
        <p:cNvGrpSpPr/>
        <p:nvPr/>
      </p:nvGrpSpPr>
      <p:grpSpPr>
        <a:xfrm>
          <a:off x="0" y="0"/>
          <a:ext cx="0" cy="0"/>
          <a:chOff x="0" y="0"/>
          <a:chExt cx="0" cy="0"/>
        </a:xfrm>
      </p:grpSpPr>
      <p:grpSp>
        <p:nvGrpSpPr>
          <p:cNvPr name="Group 2" id="2"/>
          <p:cNvGrpSpPr/>
          <p:nvPr/>
        </p:nvGrpSpPr>
        <p:grpSpPr>
          <a:xfrm rot="-10800000">
            <a:off x="14313218" y="0"/>
            <a:ext cx="3974782" cy="3968422"/>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TextBox 4" id="4"/>
          <p:cNvSpPr txBox="true"/>
          <p:nvPr/>
        </p:nvSpPr>
        <p:spPr>
          <a:xfrm rot="0">
            <a:off x="1028700" y="1804734"/>
            <a:ext cx="10222066" cy="2447871"/>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latin typeface="Muli Regular"/>
              </a:rPr>
              <a:t>03. Công nghệ sử dụng (PHP, Laravel)</a:t>
            </a:r>
          </a:p>
        </p:txBody>
      </p:sp>
      <p:grpSp>
        <p:nvGrpSpPr>
          <p:cNvPr name="Group 5" id="5"/>
          <p:cNvGrpSpPr/>
          <p:nvPr/>
        </p:nvGrpSpPr>
        <p:grpSpPr>
          <a:xfrm rot="0">
            <a:off x="1148976" y="5143500"/>
            <a:ext cx="16110324" cy="2501378"/>
            <a:chOff x="0" y="0"/>
            <a:chExt cx="21480432" cy="3335171"/>
          </a:xfrm>
        </p:grpSpPr>
        <p:sp>
          <p:nvSpPr>
            <p:cNvPr name="TextBox 6" id="6"/>
            <p:cNvSpPr txBox="true"/>
            <p:nvPr/>
          </p:nvSpPr>
          <p:spPr>
            <a:xfrm rot="0">
              <a:off x="0" y="9525"/>
              <a:ext cx="21480432" cy="574603"/>
            </a:xfrm>
            <a:prstGeom prst="rect">
              <a:avLst/>
            </a:prstGeom>
          </p:spPr>
          <p:txBody>
            <a:bodyPr anchor="t" rtlCol="false" tIns="0" lIns="0" bIns="0" rIns="0">
              <a:spAutoFit/>
            </a:bodyPr>
            <a:lstStyle/>
            <a:p>
              <a:pPr algn="l" marL="0" indent="0" lvl="0">
                <a:lnSpc>
                  <a:spcPts val="3480"/>
                </a:lnSpc>
                <a:spcBef>
                  <a:spcPct val="0"/>
                </a:spcBef>
              </a:pPr>
              <a:r>
                <a:rPr lang="en-US" sz="2900">
                  <a:solidFill>
                    <a:srgbClr val="FFFFFF"/>
                  </a:solidFill>
                  <a:latin typeface="Muli Regular"/>
                </a:rPr>
                <a:t>Laravel</a:t>
              </a:r>
            </a:p>
          </p:txBody>
        </p:sp>
        <p:sp>
          <p:nvSpPr>
            <p:cNvPr name="TextBox 7" id="7"/>
            <p:cNvSpPr txBox="true"/>
            <p:nvPr/>
          </p:nvSpPr>
          <p:spPr>
            <a:xfrm rot="0">
              <a:off x="0" y="1134059"/>
              <a:ext cx="21480432" cy="2201112"/>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Muli Regular"/>
                </a:rPr>
                <a:t>Laravel là PHP Web Framework miễn phí, mã nguồn mở, dành cho việc phát triển các ứng dụng web theo mô hình kiến trúc mô hình MVC và dựa trên Symfony PHP Framework. Một số tính năng của Laravel như là sử dụng hệ thống đóng gói module, quản lý package (Composer), hỗ trợ nhiều hệ quản trị CSDL quan hệ (MySQL, MariaDB, SQLite, PostgreSQL,…), các tiện ích hỗ trợ triển khai và bảo trì ứng dụng.</a:t>
              </a:r>
            </a:p>
          </p:txBody>
        </p:sp>
      </p:grpSp>
    </p:spTree>
  </p:cSld>
  <p:clrMapOvr>
    <a:masterClrMapping/>
  </p:clrMapOvr>
</p:sld>
</file>

<file path=ppt/slides/slide19.xml><?xml version="1.0" encoding="utf-8"?>
<p:sld xmlns:p="http://schemas.openxmlformats.org/presentationml/2006/main" xmlns:a="http://schemas.openxmlformats.org/drawingml/2006/main">
  <p:cSld>
    <p:bg>
      <p:bgPr>
        <a:solidFill>
          <a:srgbClr val="31356E"/>
        </a:solidFill>
      </p:bgPr>
    </p:bg>
    <p:spTree>
      <p:nvGrpSpPr>
        <p:cNvPr id="1" name=""/>
        <p:cNvGrpSpPr/>
        <p:nvPr/>
      </p:nvGrpSpPr>
      <p:grpSpPr>
        <a:xfrm>
          <a:off x="0" y="0"/>
          <a:ext cx="0" cy="0"/>
          <a:chOff x="0" y="0"/>
          <a:chExt cx="0" cy="0"/>
        </a:xfrm>
      </p:grpSpPr>
      <p:grpSp>
        <p:nvGrpSpPr>
          <p:cNvPr name="Group 2" id="2"/>
          <p:cNvGrpSpPr/>
          <p:nvPr/>
        </p:nvGrpSpPr>
        <p:grpSpPr>
          <a:xfrm rot="-10800000">
            <a:off x="14313218" y="0"/>
            <a:ext cx="3974782" cy="3968422"/>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TextBox 4" id="4"/>
          <p:cNvSpPr txBox="true"/>
          <p:nvPr/>
        </p:nvSpPr>
        <p:spPr>
          <a:xfrm rot="0">
            <a:off x="1028700" y="1019175"/>
            <a:ext cx="10222066" cy="2447871"/>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latin typeface="Muli Regular"/>
              </a:rPr>
              <a:t>03. Công nghệ sử dụng (PHP, Laravel)</a:t>
            </a:r>
          </a:p>
        </p:txBody>
      </p:sp>
      <p:grpSp>
        <p:nvGrpSpPr>
          <p:cNvPr name="Group 5" id="5"/>
          <p:cNvGrpSpPr/>
          <p:nvPr/>
        </p:nvGrpSpPr>
        <p:grpSpPr>
          <a:xfrm rot="0">
            <a:off x="1088838" y="4436017"/>
            <a:ext cx="16110324" cy="3758435"/>
            <a:chOff x="0" y="0"/>
            <a:chExt cx="21480432" cy="5011247"/>
          </a:xfrm>
        </p:grpSpPr>
        <p:sp>
          <p:nvSpPr>
            <p:cNvPr name="TextBox 6" id="6"/>
            <p:cNvSpPr txBox="true"/>
            <p:nvPr/>
          </p:nvSpPr>
          <p:spPr>
            <a:xfrm rot="0">
              <a:off x="0" y="9525"/>
              <a:ext cx="21480432" cy="574603"/>
            </a:xfrm>
            <a:prstGeom prst="rect">
              <a:avLst/>
            </a:prstGeom>
          </p:spPr>
          <p:txBody>
            <a:bodyPr anchor="t" rtlCol="false" tIns="0" lIns="0" bIns="0" rIns="0">
              <a:spAutoFit/>
            </a:bodyPr>
            <a:lstStyle/>
            <a:p>
              <a:pPr algn="l" marL="0" indent="0" lvl="0">
                <a:lnSpc>
                  <a:spcPts val="3480"/>
                </a:lnSpc>
                <a:spcBef>
                  <a:spcPct val="0"/>
                </a:spcBef>
              </a:pPr>
              <a:r>
                <a:rPr lang="en-US" sz="2900">
                  <a:solidFill>
                    <a:srgbClr val="FFFFFF"/>
                  </a:solidFill>
                  <a:latin typeface="Muli Regular"/>
                </a:rPr>
                <a:t>Một số ưu điểm của Laravel</a:t>
              </a:r>
            </a:p>
          </p:txBody>
        </p:sp>
        <p:sp>
          <p:nvSpPr>
            <p:cNvPr name="TextBox 7" id="7"/>
            <p:cNvSpPr txBox="true"/>
            <p:nvPr/>
          </p:nvSpPr>
          <p:spPr>
            <a:xfrm rot="0">
              <a:off x="0" y="1134059"/>
              <a:ext cx="21480432" cy="3877187"/>
            </a:xfrm>
            <a:prstGeom prst="rect">
              <a:avLst/>
            </a:prstGeom>
          </p:spPr>
          <p:txBody>
            <a:bodyPr anchor="t" rtlCol="false" tIns="0" lIns="0" bIns="0" rIns="0">
              <a:spAutoFit/>
            </a:bodyPr>
            <a:lstStyle/>
            <a:p>
              <a:pPr>
                <a:lnSpc>
                  <a:spcPts val="3359"/>
                </a:lnSpc>
              </a:pPr>
            </a:p>
            <a:p>
              <a:pPr marL="518160" indent="-259080" lvl="1">
                <a:lnSpc>
                  <a:spcPts val="3359"/>
                </a:lnSpc>
                <a:buFont typeface="Arial"/>
                <a:buChar char="•"/>
              </a:pPr>
              <a:r>
                <a:rPr lang="en-US" sz="2400">
                  <a:solidFill>
                    <a:srgbClr val="FFFFFF"/>
                  </a:solidFill>
                  <a:latin typeface="Arimo"/>
                </a:rPr>
                <a:t>Tốc độ xử lý nhanh: Laravel hỗ trợ hiệu quả cho việc tạo lập website hay các dự án lớn trong thời gian ngắn. Vì vậy, nó được các công ty công nghệ và lập trình viên sử dụng rộng rãi để phát triển các sản phẩm của họ.</a:t>
              </a:r>
            </a:p>
            <a:p>
              <a:pPr marL="518160" indent="-259080" lvl="1">
                <a:lnSpc>
                  <a:spcPts val="3359"/>
                </a:lnSpc>
                <a:buFont typeface="Arial"/>
                <a:buChar char="•"/>
              </a:pPr>
              <a:r>
                <a:rPr lang="en-US" sz="2400">
                  <a:solidFill>
                    <a:srgbClr val="FFFFFF"/>
                  </a:solidFill>
                  <a:latin typeface="Arimo"/>
                </a:rPr>
                <a:t>Dễ sử dụng: Laravel được đón nhận và trở nên sử dụng phổ biến vì nó rất d sử dụng. Thường chỉ mất vài giờ, bạn có thể bắt đầu thực hiện một dự án nhỏ với vốn kiến thức cơ bản nhất về lập trình với PHP.</a:t>
              </a:r>
            </a:p>
            <a:p>
              <a:pPr algn="l" marL="518160" indent="-259080" lvl="1">
                <a:lnSpc>
                  <a:spcPts val="3359"/>
                </a:lnSpc>
                <a:buFont typeface="Arial"/>
                <a:buChar char="•"/>
              </a:pPr>
              <a:r>
                <a:rPr lang="en-US" sz="2400">
                  <a:solidFill>
                    <a:srgbClr val="FFFFFF"/>
                  </a:solidFill>
                  <a:latin typeface="Arimo"/>
                </a:rPr>
                <a:t>Tính bảo mật cao: Laravel cung cấp sẵn cho người dùng các tính năng bảo mật mạnh mẽ để người dùng hoàn toàn tập trung vào việc phát triển sản phẩm của mình</a:t>
              </a:r>
            </a:p>
          </p:txBody>
        </p:sp>
      </p:grpSp>
    </p:spTree>
  </p:cSld>
  <p:clrMapOvr>
    <a:masterClrMapping/>
  </p:clrMapOvr>
</p:sld>
</file>

<file path=ppt/slides/slide2.xml><?xml version="1.0" encoding="utf-8"?>
<p:sld xmlns:p="http://schemas.openxmlformats.org/presentationml/2006/main" xmlns:a="http://schemas.openxmlformats.org/drawingml/2006/main">
  <p:cSld>
    <p:bg>
      <p:bgPr>
        <a:solidFill>
          <a:srgbClr val="31356E"/>
        </a:solidFill>
      </p:bgPr>
    </p:bg>
    <p:spTree>
      <p:nvGrpSpPr>
        <p:cNvPr id="1" name=""/>
        <p:cNvGrpSpPr/>
        <p:nvPr/>
      </p:nvGrpSpPr>
      <p:grpSpPr>
        <a:xfrm>
          <a:off x="0" y="0"/>
          <a:ext cx="0" cy="0"/>
          <a:chOff x="0" y="0"/>
          <a:chExt cx="0" cy="0"/>
        </a:xfrm>
      </p:grpSpPr>
      <p:sp>
        <p:nvSpPr>
          <p:cNvPr name="TextBox 2" id="2"/>
          <p:cNvSpPr txBox="true"/>
          <p:nvPr/>
        </p:nvSpPr>
        <p:spPr>
          <a:xfrm rot="0">
            <a:off x="6332861" y="2959846"/>
            <a:ext cx="5622278" cy="4847448"/>
          </a:xfrm>
          <a:prstGeom prst="rect">
            <a:avLst/>
          </a:prstGeom>
        </p:spPr>
        <p:txBody>
          <a:bodyPr anchor="t" rtlCol="false" tIns="0" lIns="0" bIns="0" rIns="0">
            <a:spAutoFit/>
          </a:bodyPr>
          <a:lstStyle/>
          <a:p>
            <a:pPr>
              <a:lnSpc>
                <a:spcPts val="5583"/>
              </a:lnSpc>
            </a:pPr>
            <a:r>
              <a:rPr lang="en-US" spc="169" sz="2526">
                <a:solidFill>
                  <a:srgbClr val="FFFFFF"/>
                </a:solidFill>
                <a:latin typeface="Muli Regular"/>
              </a:rPr>
              <a:t>Đồng Vũ Tiến Nghĩa - 19CNTT2</a:t>
            </a:r>
          </a:p>
          <a:p>
            <a:pPr>
              <a:lnSpc>
                <a:spcPts val="5583"/>
              </a:lnSpc>
            </a:pPr>
            <a:r>
              <a:rPr lang="en-US" spc="169" sz="2526">
                <a:solidFill>
                  <a:srgbClr val="FFFFFF"/>
                </a:solidFill>
                <a:latin typeface="Muli Regular"/>
              </a:rPr>
              <a:t>Trần Đăng Long - 19CNTT2</a:t>
            </a:r>
          </a:p>
          <a:p>
            <a:pPr>
              <a:lnSpc>
                <a:spcPts val="5583"/>
              </a:lnSpc>
            </a:pPr>
            <a:r>
              <a:rPr lang="en-US" spc="169" sz="2526">
                <a:solidFill>
                  <a:srgbClr val="FFFFFF"/>
                </a:solidFill>
                <a:latin typeface="Muli Regular"/>
              </a:rPr>
              <a:t>Trần Mạnh Cường - 19CNTT2</a:t>
            </a:r>
          </a:p>
          <a:p>
            <a:pPr>
              <a:lnSpc>
                <a:spcPts val="5583"/>
              </a:lnSpc>
            </a:pPr>
            <a:r>
              <a:rPr lang="en-US" spc="169" sz="2526">
                <a:solidFill>
                  <a:srgbClr val="FFFFFF"/>
                </a:solidFill>
                <a:latin typeface="Muli Regular"/>
              </a:rPr>
              <a:t>Võ Duy Hiền - 19CNTT2</a:t>
            </a:r>
          </a:p>
          <a:p>
            <a:pPr>
              <a:lnSpc>
                <a:spcPts val="5583"/>
              </a:lnSpc>
            </a:pPr>
            <a:r>
              <a:rPr lang="en-US" spc="169" sz="2526">
                <a:solidFill>
                  <a:srgbClr val="FFFFFF"/>
                </a:solidFill>
                <a:latin typeface="Muli Regular"/>
              </a:rPr>
              <a:t>Lê Nguyễn Anh Khoa - 19CNTT2</a:t>
            </a:r>
          </a:p>
          <a:p>
            <a:pPr>
              <a:lnSpc>
                <a:spcPts val="5583"/>
              </a:lnSpc>
            </a:pPr>
            <a:r>
              <a:rPr lang="en-US" spc="169" sz="2526">
                <a:solidFill>
                  <a:srgbClr val="FFFFFF"/>
                </a:solidFill>
                <a:latin typeface="Muli Regular"/>
              </a:rPr>
              <a:t>Nguyễn Hữu Sang - 19CNTT2</a:t>
            </a:r>
          </a:p>
          <a:p>
            <a:pPr>
              <a:lnSpc>
                <a:spcPts val="5583"/>
              </a:lnSpc>
            </a:pPr>
            <a:r>
              <a:rPr lang="en-US" spc="169" sz="2526">
                <a:solidFill>
                  <a:srgbClr val="FFFFFF"/>
                </a:solidFill>
                <a:latin typeface="Muli Regular"/>
              </a:rPr>
              <a:t>Hồ Duy Mạnh - 19CNTT2</a:t>
            </a:r>
          </a:p>
        </p:txBody>
      </p:sp>
      <p:sp>
        <p:nvSpPr>
          <p:cNvPr name="TextBox 3" id="3"/>
          <p:cNvSpPr txBox="true"/>
          <p:nvPr/>
        </p:nvSpPr>
        <p:spPr>
          <a:xfrm rot="0">
            <a:off x="2414668" y="1349826"/>
            <a:ext cx="13458664" cy="1228698"/>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FFFF"/>
                </a:solidFill>
                <a:latin typeface="Muli Regular"/>
              </a:rPr>
              <a:t>Thành viên nhóm</a:t>
            </a:r>
          </a:p>
        </p:txBody>
      </p:sp>
    </p:spTree>
  </p:cSld>
  <p:clrMapOvr>
    <a:masterClrMapping/>
  </p:clrMapOvr>
</p:sld>
</file>

<file path=ppt/slides/slide20.xml><?xml version="1.0" encoding="utf-8"?>
<p:sld xmlns:p="http://schemas.openxmlformats.org/presentationml/2006/main" xmlns:a="http://schemas.openxmlformats.org/drawingml/2006/main">
  <p:cSld>
    <p:bg>
      <p:bgPr>
        <a:solidFill>
          <a:srgbClr val="31356E"/>
        </a:solidFill>
      </p:bgPr>
    </p:bg>
    <p:spTree>
      <p:nvGrpSpPr>
        <p:cNvPr id="1" name=""/>
        <p:cNvGrpSpPr/>
        <p:nvPr/>
      </p:nvGrpSpPr>
      <p:grpSpPr>
        <a:xfrm>
          <a:off x="0" y="0"/>
          <a:ext cx="0" cy="0"/>
          <a:chOff x="0" y="0"/>
          <a:chExt cx="0" cy="0"/>
        </a:xfrm>
      </p:grpSpPr>
      <p:grpSp>
        <p:nvGrpSpPr>
          <p:cNvPr name="Group 2" id="2"/>
          <p:cNvGrpSpPr/>
          <p:nvPr/>
        </p:nvGrpSpPr>
        <p:grpSpPr>
          <a:xfrm rot="-10800000">
            <a:off x="14313218" y="0"/>
            <a:ext cx="3974782" cy="3968422"/>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TextBox 4" id="4"/>
          <p:cNvSpPr txBox="true"/>
          <p:nvPr/>
        </p:nvSpPr>
        <p:spPr>
          <a:xfrm rot="0">
            <a:off x="1028700" y="1974686"/>
            <a:ext cx="10222066" cy="2447871"/>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latin typeface="Muli Regular"/>
              </a:rPr>
              <a:t>03. Công nghệ sử dụng (PHP, Laravel)</a:t>
            </a:r>
          </a:p>
        </p:txBody>
      </p:sp>
      <p:grpSp>
        <p:nvGrpSpPr>
          <p:cNvPr name="Group 5" id="5"/>
          <p:cNvGrpSpPr/>
          <p:nvPr/>
        </p:nvGrpSpPr>
        <p:grpSpPr>
          <a:xfrm rot="0">
            <a:off x="1748906" y="5143500"/>
            <a:ext cx="16110324" cy="2501378"/>
            <a:chOff x="0" y="0"/>
            <a:chExt cx="21480432" cy="3335171"/>
          </a:xfrm>
        </p:grpSpPr>
        <p:sp>
          <p:nvSpPr>
            <p:cNvPr name="TextBox 6" id="6"/>
            <p:cNvSpPr txBox="true"/>
            <p:nvPr/>
          </p:nvSpPr>
          <p:spPr>
            <a:xfrm rot="0">
              <a:off x="0" y="9525"/>
              <a:ext cx="21480432" cy="574603"/>
            </a:xfrm>
            <a:prstGeom prst="rect">
              <a:avLst/>
            </a:prstGeom>
          </p:spPr>
          <p:txBody>
            <a:bodyPr anchor="t" rtlCol="false" tIns="0" lIns="0" bIns="0" rIns="0">
              <a:spAutoFit/>
            </a:bodyPr>
            <a:lstStyle/>
            <a:p>
              <a:pPr algn="l" marL="0" indent="0" lvl="0">
                <a:lnSpc>
                  <a:spcPts val="3480"/>
                </a:lnSpc>
                <a:spcBef>
                  <a:spcPct val="0"/>
                </a:spcBef>
              </a:pPr>
              <a:r>
                <a:rPr lang="en-US" sz="2900">
                  <a:solidFill>
                    <a:srgbClr val="FFFFFF"/>
                  </a:solidFill>
                  <a:latin typeface="Muli Regular"/>
                </a:rPr>
                <a:t>Nhược điểm của Laravel</a:t>
              </a:r>
            </a:p>
          </p:txBody>
        </p:sp>
        <p:sp>
          <p:nvSpPr>
            <p:cNvPr name="TextBox 7" id="7"/>
            <p:cNvSpPr txBox="true"/>
            <p:nvPr/>
          </p:nvSpPr>
          <p:spPr>
            <a:xfrm rot="0">
              <a:off x="0" y="1134059"/>
              <a:ext cx="21480432" cy="2201112"/>
            </a:xfrm>
            <a:prstGeom prst="rect">
              <a:avLst/>
            </a:prstGeom>
          </p:spPr>
          <p:txBody>
            <a:bodyPr anchor="t" rtlCol="false" tIns="0" lIns="0" bIns="0" rIns="0">
              <a:spAutoFit/>
            </a:bodyPr>
            <a:lstStyle/>
            <a:p>
              <a:pPr algn="l" marL="518160" indent="-259080" lvl="1">
                <a:lnSpc>
                  <a:spcPts val="3359"/>
                </a:lnSpc>
                <a:buFont typeface="Arial"/>
                <a:buChar char="•"/>
              </a:pPr>
              <a:r>
                <a:rPr lang="en-US" sz="2400">
                  <a:solidFill>
                    <a:srgbClr val="FFFFFF"/>
                  </a:solidFill>
                  <a:latin typeface="Arimo"/>
                </a:rPr>
                <a:t>So với các PHP framework khác,framework laravel bộc lộ khá ít nhược điểm. Vấn đề lớn nhất có thể kể đến của framework này là thiếu sự liên kết giữa các phiên bản, nếu cố cập nhật code, có thể khiến cho ứng dụng bị gián đoạn hoặc phá vỡ. Bên cạnh đó, framework laravel cũng quá nặng cho ứng dụng di động, khiến việc tải trang trở nên chậm chạp.</a:t>
              </a:r>
            </a:p>
          </p:txBody>
        </p:sp>
      </p:gr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617696"/>
            <a:ext cx="14189403" cy="2447871"/>
          </a:xfrm>
          <a:prstGeom prst="rect">
            <a:avLst/>
          </a:prstGeom>
        </p:spPr>
        <p:txBody>
          <a:bodyPr anchor="t" rtlCol="false" tIns="0" lIns="0" bIns="0" rIns="0">
            <a:spAutoFit/>
          </a:bodyPr>
          <a:lstStyle/>
          <a:p>
            <a:pPr marL="0" indent="0" lvl="0">
              <a:lnSpc>
                <a:spcPts val="9600"/>
              </a:lnSpc>
              <a:spcBef>
                <a:spcPct val="0"/>
              </a:spcBef>
            </a:pPr>
            <a:r>
              <a:rPr lang="en-US" sz="8000">
                <a:solidFill>
                  <a:srgbClr val="31356E"/>
                </a:solidFill>
                <a:latin typeface="Muli Regular"/>
              </a:rPr>
              <a:t>04. Phân tích, thiết kế chương trình</a:t>
            </a:r>
          </a:p>
        </p:txBody>
      </p:sp>
      <p:sp>
        <p:nvSpPr>
          <p:cNvPr name="TextBox 3" id="3"/>
          <p:cNvSpPr txBox="true"/>
          <p:nvPr/>
        </p:nvSpPr>
        <p:spPr>
          <a:xfrm rot="0">
            <a:off x="1938962" y="4796541"/>
            <a:ext cx="14410075" cy="2790067"/>
          </a:xfrm>
          <a:prstGeom prst="rect">
            <a:avLst/>
          </a:prstGeom>
        </p:spPr>
        <p:txBody>
          <a:bodyPr anchor="t" rtlCol="false" tIns="0" lIns="0" bIns="0" rIns="0">
            <a:spAutoFit/>
          </a:bodyPr>
          <a:lstStyle/>
          <a:p>
            <a:pPr marL="0" indent="0" lvl="0">
              <a:lnSpc>
                <a:spcPts val="3149"/>
              </a:lnSpc>
              <a:spcBef>
                <a:spcPct val="0"/>
              </a:spcBef>
            </a:pPr>
            <a:r>
              <a:rPr lang="en-US" sz="2250">
                <a:solidFill>
                  <a:srgbClr val="242424"/>
                </a:solidFill>
                <a:latin typeface="Muli Regular"/>
              </a:rPr>
              <a:t>Đây là một loại hình kinh doanh qua mạng bằng cách xây dựng một trang web bán đồ điện tử để mọi người có thể vào đó lựa mua và bán những mặt hàng đang bày bán theo nhu cầu và sau đó đặt hàng. Với trang kinh doanh đồ điện tử trực tuyến, cửa hàng và nhà phân phối sẽ đưa thông tin các mặt hàng đang có và sắp ra mắt của mình. Việc đưa thông tin phải theo một trật tự hợp lý. Ví dụ, khi đưa thông tin mặt hàng thì các thông tin phải đầy đủ gồm: Hình ảnh, tên sản phẩm, giá tiền, số lượng,… Người quản trị trang web cũng có quyền thêm mới, hoặc xóa đi những sản phẩm đã dừng kinh doanh hoặc vi phạm điều khoản của website. Mọi sự thay đổi đều được ghi nhận trong cơ sở dữ liệu để đến với người sử dụng.</a:t>
            </a:r>
          </a:p>
        </p:txBody>
      </p:sp>
      <p:grpSp>
        <p:nvGrpSpPr>
          <p:cNvPr name="Group 4" id="4"/>
          <p:cNvGrpSpPr/>
          <p:nvPr/>
        </p:nvGrpSpPr>
        <p:grpSpPr>
          <a:xfrm rot="-10800000">
            <a:off x="16428230" y="0"/>
            <a:ext cx="1859770" cy="1856795"/>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2234921"/>
            <a:ext cx="14189403" cy="2447871"/>
          </a:xfrm>
          <a:prstGeom prst="rect">
            <a:avLst/>
          </a:prstGeom>
        </p:spPr>
        <p:txBody>
          <a:bodyPr anchor="t" rtlCol="false" tIns="0" lIns="0" bIns="0" rIns="0">
            <a:spAutoFit/>
          </a:bodyPr>
          <a:lstStyle/>
          <a:p>
            <a:pPr marL="0" indent="0" lvl="0">
              <a:lnSpc>
                <a:spcPts val="9600"/>
              </a:lnSpc>
              <a:spcBef>
                <a:spcPct val="0"/>
              </a:spcBef>
            </a:pPr>
            <a:r>
              <a:rPr lang="en-US" sz="8000">
                <a:solidFill>
                  <a:srgbClr val="31356E"/>
                </a:solidFill>
                <a:latin typeface="Muli Regular"/>
              </a:rPr>
              <a:t>04. Phân tích, thiết kế chương trình</a:t>
            </a:r>
          </a:p>
        </p:txBody>
      </p:sp>
      <p:sp>
        <p:nvSpPr>
          <p:cNvPr name="TextBox 3" id="3"/>
          <p:cNvSpPr txBox="true"/>
          <p:nvPr/>
        </p:nvSpPr>
        <p:spPr>
          <a:xfrm rot="0">
            <a:off x="1938962" y="5264135"/>
            <a:ext cx="14410075" cy="1990184"/>
          </a:xfrm>
          <a:prstGeom prst="rect">
            <a:avLst/>
          </a:prstGeom>
        </p:spPr>
        <p:txBody>
          <a:bodyPr anchor="t" rtlCol="false" tIns="0" lIns="0" bIns="0" rIns="0">
            <a:spAutoFit/>
          </a:bodyPr>
          <a:lstStyle/>
          <a:p>
            <a:pPr marL="0" indent="0" lvl="0">
              <a:lnSpc>
                <a:spcPts val="3149"/>
              </a:lnSpc>
              <a:spcBef>
                <a:spcPct val="0"/>
              </a:spcBef>
            </a:pPr>
            <a:r>
              <a:rPr lang="en-US" sz="2250">
                <a:solidFill>
                  <a:srgbClr val="242424"/>
                </a:solidFill>
                <a:latin typeface="Muli Regular"/>
              </a:rPr>
              <a:t>Với khách hàng thì được xem trang web, xem thông tin các mặt hàng đang kinh doanh nhưng không có quyền đặt hàng. Để có thể đặt hàng và bán hàng, khách hàng cần phải đăng kí là thành viên của trang web. Khi đã là thành viên, khách hàng đăng nhập vào website theo email và mật khẩu của mình. Khi đó, khách hàng sẽ có quyền đặt hàng. Khi hoàn thành việc đặt hàng, nhân viên sẽ giao hàng tận nơi theo địa chỉ mà khách hang đã đăng kí trên hệ thống.</a:t>
            </a:r>
          </a:p>
        </p:txBody>
      </p:sp>
      <p:grpSp>
        <p:nvGrpSpPr>
          <p:cNvPr name="Group 4" id="4"/>
          <p:cNvGrpSpPr/>
          <p:nvPr/>
        </p:nvGrpSpPr>
        <p:grpSpPr>
          <a:xfrm rot="-10800000">
            <a:off x="16428230" y="0"/>
            <a:ext cx="1859770" cy="1856795"/>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428230" y="0"/>
            <a:ext cx="1859770" cy="1856795"/>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pic>
        <p:nvPicPr>
          <p:cNvPr name="Picture 4" id="4"/>
          <p:cNvPicPr>
            <a:picLocks noChangeAspect="true"/>
          </p:cNvPicPr>
          <p:nvPr/>
        </p:nvPicPr>
        <p:blipFill>
          <a:blip r:embed="rId2"/>
          <a:srcRect l="0" t="0" r="0" b="0"/>
          <a:stretch>
            <a:fillRect/>
          </a:stretch>
        </p:blipFill>
        <p:spPr>
          <a:xfrm flipH="false" flipV="false" rot="0">
            <a:off x="3237576" y="2905932"/>
            <a:ext cx="9771651" cy="7513109"/>
          </a:xfrm>
          <a:prstGeom prst="rect">
            <a:avLst/>
          </a:prstGeom>
        </p:spPr>
      </p:pic>
      <p:sp>
        <p:nvSpPr>
          <p:cNvPr name="TextBox 5" id="5"/>
          <p:cNvSpPr txBox="true"/>
          <p:nvPr/>
        </p:nvSpPr>
        <p:spPr>
          <a:xfrm rot="0">
            <a:off x="1028700" y="1019175"/>
            <a:ext cx="14189403" cy="2447871"/>
          </a:xfrm>
          <a:prstGeom prst="rect">
            <a:avLst/>
          </a:prstGeom>
        </p:spPr>
        <p:txBody>
          <a:bodyPr anchor="t" rtlCol="false" tIns="0" lIns="0" bIns="0" rIns="0">
            <a:spAutoFit/>
          </a:bodyPr>
          <a:lstStyle/>
          <a:p>
            <a:pPr marL="0" indent="0" lvl="0">
              <a:lnSpc>
                <a:spcPts val="9600"/>
              </a:lnSpc>
              <a:spcBef>
                <a:spcPct val="0"/>
              </a:spcBef>
            </a:pPr>
            <a:r>
              <a:rPr lang="en-US" sz="8000">
                <a:solidFill>
                  <a:srgbClr val="31356E"/>
                </a:solidFill>
                <a:latin typeface="Muli Regular"/>
              </a:rPr>
              <a:t>Sơ đồ use-case của khách hàng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428230" y="0"/>
            <a:ext cx="1859770" cy="1856795"/>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pic>
        <p:nvPicPr>
          <p:cNvPr name="Picture 4" id="4"/>
          <p:cNvPicPr>
            <a:picLocks noChangeAspect="true"/>
          </p:cNvPicPr>
          <p:nvPr/>
        </p:nvPicPr>
        <p:blipFill>
          <a:blip r:embed="rId2"/>
          <a:srcRect l="0" t="0" r="0" b="0"/>
          <a:stretch>
            <a:fillRect/>
          </a:stretch>
        </p:blipFill>
        <p:spPr>
          <a:xfrm flipH="false" flipV="false" rot="0">
            <a:off x="1893591" y="3044426"/>
            <a:ext cx="12459620" cy="7674222"/>
          </a:xfrm>
          <a:prstGeom prst="rect">
            <a:avLst/>
          </a:prstGeom>
        </p:spPr>
      </p:pic>
      <p:sp>
        <p:nvSpPr>
          <p:cNvPr name="TextBox 5" id="5"/>
          <p:cNvSpPr txBox="true"/>
          <p:nvPr/>
        </p:nvSpPr>
        <p:spPr>
          <a:xfrm rot="0">
            <a:off x="1028700" y="1019175"/>
            <a:ext cx="14189403" cy="2447871"/>
          </a:xfrm>
          <a:prstGeom prst="rect">
            <a:avLst/>
          </a:prstGeom>
        </p:spPr>
        <p:txBody>
          <a:bodyPr anchor="t" rtlCol="false" tIns="0" lIns="0" bIns="0" rIns="0">
            <a:spAutoFit/>
          </a:bodyPr>
          <a:lstStyle/>
          <a:p>
            <a:pPr marL="0" indent="0" lvl="0">
              <a:lnSpc>
                <a:spcPts val="9600"/>
              </a:lnSpc>
              <a:spcBef>
                <a:spcPct val="0"/>
              </a:spcBef>
            </a:pPr>
            <a:r>
              <a:rPr lang="en-US" sz="8000">
                <a:solidFill>
                  <a:srgbClr val="31356E"/>
                </a:solidFill>
                <a:latin typeface="Muli Regular"/>
              </a:rPr>
              <a:t>Sơ đồ use-case của khách hàng - thành viên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428230" y="0"/>
            <a:ext cx="1859770" cy="1856795"/>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pic>
        <p:nvPicPr>
          <p:cNvPr name="Picture 4" id="4"/>
          <p:cNvPicPr>
            <a:picLocks noChangeAspect="true"/>
          </p:cNvPicPr>
          <p:nvPr/>
        </p:nvPicPr>
        <p:blipFill>
          <a:blip r:embed="rId2"/>
          <a:srcRect l="0" t="0" r="0" b="0"/>
          <a:stretch>
            <a:fillRect/>
          </a:stretch>
        </p:blipFill>
        <p:spPr>
          <a:xfrm flipH="false" flipV="false" rot="0">
            <a:off x="4404327" y="-144205"/>
            <a:ext cx="12023903" cy="10575409"/>
          </a:xfrm>
          <a:prstGeom prst="rect">
            <a:avLst/>
          </a:prstGeom>
        </p:spPr>
      </p:pic>
      <p:sp>
        <p:nvSpPr>
          <p:cNvPr name="TextBox 5" id="5"/>
          <p:cNvSpPr txBox="true"/>
          <p:nvPr/>
        </p:nvSpPr>
        <p:spPr>
          <a:xfrm rot="0">
            <a:off x="1028700" y="1019175"/>
            <a:ext cx="3004538" cy="8543735"/>
          </a:xfrm>
          <a:prstGeom prst="rect">
            <a:avLst/>
          </a:prstGeom>
        </p:spPr>
        <p:txBody>
          <a:bodyPr anchor="t" rtlCol="false" tIns="0" lIns="0" bIns="0" rIns="0">
            <a:spAutoFit/>
          </a:bodyPr>
          <a:lstStyle/>
          <a:p>
            <a:pPr marL="0" indent="0" lvl="0">
              <a:lnSpc>
                <a:spcPts val="9600"/>
              </a:lnSpc>
              <a:spcBef>
                <a:spcPct val="0"/>
              </a:spcBef>
            </a:pPr>
            <a:r>
              <a:rPr lang="en-US" sz="8000">
                <a:solidFill>
                  <a:srgbClr val="31356E"/>
                </a:solidFill>
                <a:latin typeface="Muli Regular"/>
              </a:rPr>
              <a:t>Sơ đồ use-case của người quản lý</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0800000">
            <a:off x="16428230" y="0"/>
            <a:ext cx="1859770" cy="1856795"/>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pic>
        <p:nvPicPr>
          <p:cNvPr name="Picture 4" id="4"/>
          <p:cNvPicPr>
            <a:picLocks noChangeAspect="true"/>
          </p:cNvPicPr>
          <p:nvPr/>
        </p:nvPicPr>
        <p:blipFill>
          <a:blip r:embed="rId2"/>
          <a:srcRect l="0" t="0" r="0" b="0"/>
          <a:stretch>
            <a:fillRect/>
          </a:stretch>
        </p:blipFill>
        <p:spPr>
          <a:xfrm flipH="false" flipV="false" rot="0">
            <a:off x="2291836" y="2291519"/>
            <a:ext cx="13803143" cy="7995481"/>
          </a:xfrm>
          <a:prstGeom prst="rect">
            <a:avLst/>
          </a:prstGeom>
        </p:spPr>
      </p:pic>
      <p:sp>
        <p:nvSpPr>
          <p:cNvPr name="TextBox 5" id="5"/>
          <p:cNvSpPr txBox="true"/>
          <p:nvPr/>
        </p:nvSpPr>
        <p:spPr>
          <a:xfrm rot="0">
            <a:off x="1028700" y="364251"/>
            <a:ext cx="16329415" cy="1838217"/>
          </a:xfrm>
          <a:prstGeom prst="rect">
            <a:avLst/>
          </a:prstGeom>
        </p:spPr>
        <p:txBody>
          <a:bodyPr anchor="t" rtlCol="false" tIns="0" lIns="0" bIns="0" rIns="0">
            <a:spAutoFit/>
          </a:bodyPr>
          <a:lstStyle/>
          <a:p>
            <a:pPr marL="0" indent="0" lvl="0">
              <a:lnSpc>
                <a:spcPts val="7200"/>
              </a:lnSpc>
              <a:spcBef>
                <a:spcPct val="0"/>
              </a:spcBef>
            </a:pPr>
            <a:r>
              <a:rPr lang="en-US" sz="6000">
                <a:solidFill>
                  <a:srgbClr val="31356E"/>
                </a:solidFill>
                <a:latin typeface="Muli Regular"/>
              </a:rPr>
              <a:t>Biểu đồ phân rã chức năng (BFD – Business Function Diagram)</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31356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8431" t="0" r="25338" b="0"/>
          <a:stretch>
            <a:fillRect/>
          </a:stretch>
        </p:blipFill>
        <p:spPr>
          <a:xfrm flipH="false" flipV="false" rot="0">
            <a:off x="12697548" y="0"/>
            <a:ext cx="5590452" cy="10287000"/>
          </a:xfrm>
          <a:prstGeom prst="rect">
            <a:avLst/>
          </a:prstGeom>
        </p:spPr>
      </p:pic>
      <p:sp>
        <p:nvSpPr>
          <p:cNvPr name="AutoShape 3" id="3"/>
          <p:cNvSpPr/>
          <p:nvPr/>
        </p:nvSpPr>
        <p:spPr>
          <a:xfrm rot="7186307">
            <a:off x="-2862271" y="-4469249"/>
            <a:ext cx="18822226" cy="15081846"/>
          </a:xfrm>
          <a:prstGeom prst="rect">
            <a:avLst/>
          </a:prstGeom>
          <a:solidFill>
            <a:srgbClr val="FFFFFF"/>
          </a:solidFill>
        </p:spPr>
      </p:sp>
      <p:grpSp>
        <p:nvGrpSpPr>
          <p:cNvPr name="Group 4" id="4"/>
          <p:cNvGrpSpPr>
            <a:grpSpLocks noChangeAspect="true"/>
          </p:cNvGrpSpPr>
          <p:nvPr/>
        </p:nvGrpSpPr>
        <p:grpSpPr>
          <a:xfrm rot="0">
            <a:off x="11128070" y="7568663"/>
            <a:ext cx="3138957" cy="2718337"/>
            <a:chOff x="0" y="0"/>
            <a:chExt cx="6350000" cy="5499100"/>
          </a:xfrm>
        </p:grpSpPr>
        <p:sp>
          <p:nvSpPr>
            <p:cNvPr name="Freeform 5" id="5"/>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31356E"/>
            </a:solidFill>
          </p:spPr>
        </p:sp>
      </p:grpSp>
      <p:sp>
        <p:nvSpPr>
          <p:cNvPr name="TextBox 6" id="6"/>
          <p:cNvSpPr txBox="true"/>
          <p:nvPr/>
        </p:nvSpPr>
        <p:spPr>
          <a:xfrm rot="0">
            <a:off x="1388650" y="3081199"/>
            <a:ext cx="6820547" cy="428571"/>
          </a:xfrm>
          <a:prstGeom prst="rect">
            <a:avLst/>
          </a:prstGeom>
        </p:spPr>
        <p:txBody>
          <a:bodyPr anchor="t" rtlCol="false" tIns="0" lIns="0" bIns="0" rIns="0">
            <a:spAutoFit/>
          </a:bodyPr>
          <a:lstStyle/>
          <a:p>
            <a:pPr algn="l" marL="0" indent="0" lvl="0">
              <a:lnSpc>
                <a:spcPts val="3480"/>
              </a:lnSpc>
              <a:spcBef>
                <a:spcPct val="0"/>
              </a:spcBef>
            </a:pPr>
            <a:r>
              <a:rPr lang="en-US" sz="2900">
                <a:solidFill>
                  <a:srgbClr val="31356E"/>
                </a:solidFill>
                <a:latin typeface="Muli Regular Bold"/>
              </a:rPr>
              <a:t>Hướng phát triển</a:t>
            </a:r>
          </a:p>
        </p:txBody>
      </p:sp>
      <p:sp>
        <p:nvSpPr>
          <p:cNvPr name="TextBox 7" id="7"/>
          <p:cNvSpPr txBox="true"/>
          <p:nvPr/>
        </p:nvSpPr>
        <p:spPr>
          <a:xfrm rot="0">
            <a:off x="1388650" y="3594568"/>
            <a:ext cx="6820547" cy="2278380"/>
          </a:xfrm>
          <a:prstGeom prst="rect">
            <a:avLst/>
          </a:prstGeom>
        </p:spPr>
        <p:txBody>
          <a:bodyPr anchor="t" rtlCol="false" tIns="0" lIns="0" bIns="0" rIns="0">
            <a:spAutoFit/>
          </a:bodyPr>
          <a:lstStyle/>
          <a:p>
            <a:pPr>
              <a:lnSpc>
                <a:spcPts val="3045"/>
              </a:lnSpc>
            </a:pPr>
            <a:r>
              <a:rPr lang="en-US" sz="2175">
                <a:solidFill>
                  <a:srgbClr val="242424"/>
                </a:solidFill>
                <a:latin typeface="Muli Regular"/>
              </a:rPr>
              <a:t>- B</a:t>
            </a:r>
            <a:r>
              <a:rPr lang="en-US" sz="2175">
                <a:solidFill>
                  <a:srgbClr val="242424"/>
                </a:solidFill>
                <a:latin typeface="Muli Regular"/>
              </a:rPr>
              <a:t>ổ sung những tính năng mới, công nghệ mới vào đề tài nhằm khắc phục những hạn chế của đề tài và phát triển một hệ thống hoàn chỉnh, thân thiện với người sử dụng.</a:t>
            </a:r>
          </a:p>
          <a:p>
            <a:pPr algn="l" marL="0" indent="0" lvl="0">
              <a:lnSpc>
                <a:spcPts val="3045"/>
              </a:lnSpc>
              <a:spcBef>
                <a:spcPct val="0"/>
              </a:spcBef>
            </a:pPr>
            <a:r>
              <a:rPr lang="en-US" sz="2175">
                <a:solidFill>
                  <a:srgbClr val="242424"/>
                </a:solidFill>
                <a:latin typeface="Muli Regular"/>
              </a:rPr>
              <a:t>- Xây dựng website hoàn chỉnh hơn về mặt chức năng cũng như mặt giao diện</a:t>
            </a:r>
          </a:p>
        </p:txBody>
      </p:sp>
      <p:sp>
        <p:nvSpPr>
          <p:cNvPr name="TextBox 8" id="8"/>
          <p:cNvSpPr txBox="true"/>
          <p:nvPr/>
        </p:nvSpPr>
        <p:spPr>
          <a:xfrm rot="0">
            <a:off x="1388650" y="499367"/>
            <a:ext cx="11623905" cy="2171538"/>
          </a:xfrm>
          <a:prstGeom prst="rect">
            <a:avLst/>
          </a:prstGeom>
        </p:spPr>
        <p:txBody>
          <a:bodyPr anchor="t" rtlCol="false" tIns="0" lIns="0" bIns="0" rIns="0">
            <a:spAutoFit/>
          </a:bodyPr>
          <a:lstStyle/>
          <a:p>
            <a:pPr>
              <a:lnSpc>
                <a:spcPts val="8610"/>
              </a:lnSpc>
            </a:pPr>
            <a:r>
              <a:rPr lang="en-US" sz="7175">
                <a:solidFill>
                  <a:srgbClr val="31356E"/>
                </a:solidFill>
                <a:latin typeface="Muli Regular"/>
              </a:rPr>
              <a:t>Hướng phát triển và bài học kinh nghiệm</a:t>
            </a:r>
          </a:p>
        </p:txBody>
      </p:sp>
      <p:sp>
        <p:nvSpPr>
          <p:cNvPr name="TextBox 9" id="9"/>
          <p:cNvSpPr txBox="true"/>
          <p:nvPr/>
        </p:nvSpPr>
        <p:spPr>
          <a:xfrm rot="0">
            <a:off x="1388650" y="6469561"/>
            <a:ext cx="6820547" cy="428571"/>
          </a:xfrm>
          <a:prstGeom prst="rect">
            <a:avLst/>
          </a:prstGeom>
        </p:spPr>
        <p:txBody>
          <a:bodyPr anchor="t" rtlCol="false" tIns="0" lIns="0" bIns="0" rIns="0">
            <a:spAutoFit/>
          </a:bodyPr>
          <a:lstStyle/>
          <a:p>
            <a:pPr algn="l" marL="0" indent="0" lvl="0">
              <a:lnSpc>
                <a:spcPts val="3480"/>
              </a:lnSpc>
              <a:spcBef>
                <a:spcPct val="0"/>
              </a:spcBef>
            </a:pPr>
            <a:r>
              <a:rPr lang="en-US" sz="2900">
                <a:solidFill>
                  <a:srgbClr val="31356E"/>
                </a:solidFill>
                <a:latin typeface="Muli Regular Bold"/>
              </a:rPr>
              <a:t>Bài học kinh nghiệm</a:t>
            </a:r>
          </a:p>
        </p:txBody>
      </p:sp>
      <p:sp>
        <p:nvSpPr>
          <p:cNvPr name="TextBox 10" id="10"/>
          <p:cNvSpPr txBox="true"/>
          <p:nvPr/>
        </p:nvSpPr>
        <p:spPr>
          <a:xfrm rot="0">
            <a:off x="1388650" y="7128826"/>
            <a:ext cx="6820547" cy="2659380"/>
          </a:xfrm>
          <a:prstGeom prst="rect">
            <a:avLst/>
          </a:prstGeom>
        </p:spPr>
        <p:txBody>
          <a:bodyPr anchor="t" rtlCol="false" tIns="0" lIns="0" bIns="0" rIns="0">
            <a:spAutoFit/>
          </a:bodyPr>
          <a:lstStyle/>
          <a:p>
            <a:pPr>
              <a:lnSpc>
                <a:spcPts val="3045"/>
              </a:lnSpc>
            </a:pPr>
            <a:r>
              <a:rPr lang="en-US" sz="2175">
                <a:solidFill>
                  <a:srgbClr val="242424"/>
                </a:solidFill>
                <a:latin typeface="Muli Regular"/>
              </a:rPr>
              <a:t>- Cần sự thống nhất từ đầu giữa các thành viên về những công nghệ, nền tảng mà nhóm sử dụng cho việc xây dựng website.</a:t>
            </a:r>
          </a:p>
          <a:p>
            <a:pPr>
              <a:lnSpc>
                <a:spcPts val="3045"/>
              </a:lnSpc>
            </a:pPr>
            <a:r>
              <a:rPr lang="en-US" sz="2175">
                <a:solidFill>
                  <a:srgbClr val="242424"/>
                </a:solidFill>
                <a:latin typeface="Muli Regular"/>
              </a:rPr>
              <a:t>- Chia nhỏ các công việc nhiều nhất có thể cho từng mốc thời gian để hoàn thành tốt mục tiêu đã đặt ra</a:t>
            </a:r>
          </a:p>
          <a:p>
            <a:pPr algn="l" marL="0" indent="0" lvl="0">
              <a:lnSpc>
                <a:spcPts val="3045"/>
              </a:lnSpc>
              <a:spcBef>
                <a:spcPct val="0"/>
              </a:spcBef>
            </a:pPr>
            <a:r>
              <a:rPr lang="en-US" sz="2175">
                <a:solidFill>
                  <a:srgbClr val="242424"/>
                </a:solidFill>
                <a:latin typeface="Muli Regular"/>
              </a:rPr>
              <a:t>- Không nên quá gấp gáp khi đi thẳng vào phần code mà bỏ qua bước tìm hiểu và phân tích các chức năng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31356E"/>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8431" t="0" r="25338" b="0"/>
          <a:stretch>
            <a:fillRect/>
          </a:stretch>
        </p:blipFill>
        <p:spPr>
          <a:xfrm flipH="false" flipV="false" rot="0">
            <a:off x="12697548" y="0"/>
            <a:ext cx="5590452" cy="10287000"/>
          </a:xfrm>
          <a:prstGeom prst="rect">
            <a:avLst/>
          </a:prstGeom>
        </p:spPr>
      </p:pic>
      <p:sp>
        <p:nvSpPr>
          <p:cNvPr name="AutoShape 3" id="3"/>
          <p:cNvSpPr/>
          <p:nvPr/>
        </p:nvSpPr>
        <p:spPr>
          <a:xfrm rot="7186307">
            <a:off x="-3161532" y="-3122497"/>
            <a:ext cx="18822226" cy="15081846"/>
          </a:xfrm>
          <a:prstGeom prst="rect">
            <a:avLst/>
          </a:prstGeom>
          <a:solidFill>
            <a:srgbClr val="FFFFFF"/>
          </a:solidFill>
        </p:spPr>
      </p:sp>
      <p:grpSp>
        <p:nvGrpSpPr>
          <p:cNvPr name="Group 4" id="4"/>
          <p:cNvGrpSpPr>
            <a:grpSpLocks noChangeAspect="true"/>
          </p:cNvGrpSpPr>
          <p:nvPr/>
        </p:nvGrpSpPr>
        <p:grpSpPr>
          <a:xfrm rot="0">
            <a:off x="11128070" y="7568663"/>
            <a:ext cx="3138957" cy="2718337"/>
            <a:chOff x="0" y="0"/>
            <a:chExt cx="6350000" cy="5499100"/>
          </a:xfrm>
        </p:grpSpPr>
        <p:sp>
          <p:nvSpPr>
            <p:cNvPr name="Freeform 5" id="5"/>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31356E"/>
            </a:solidFill>
          </p:spPr>
        </p:sp>
      </p:grpSp>
      <p:grpSp>
        <p:nvGrpSpPr>
          <p:cNvPr name="Group 6" id="6"/>
          <p:cNvGrpSpPr/>
          <p:nvPr/>
        </p:nvGrpSpPr>
        <p:grpSpPr>
          <a:xfrm rot="0">
            <a:off x="2323453" y="4146021"/>
            <a:ext cx="6820547" cy="3902744"/>
            <a:chOff x="0" y="0"/>
            <a:chExt cx="9094062" cy="5203658"/>
          </a:xfrm>
        </p:grpSpPr>
        <p:sp>
          <p:nvSpPr>
            <p:cNvPr name="TextBox 7" id="7"/>
            <p:cNvSpPr txBox="true"/>
            <p:nvPr/>
          </p:nvSpPr>
          <p:spPr>
            <a:xfrm rot="0">
              <a:off x="0" y="9525"/>
              <a:ext cx="9094062" cy="1742859"/>
            </a:xfrm>
            <a:prstGeom prst="rect">
              <a:avLst/>
            </a:prstGeom>
          </p:spPr>
          <p:txBody>
            <a:bodyPr anchor="t" rtlCol="false" tIns="0" lIns="0" bIns="0" rIns="0">
              <a:spAutoFit/>
            </a:bodyPr>
            <a:lstStyle/>
            <a:p>
              <a:pPr algn="l" marL="0" indent="0" lvl="0">
                <a:lnSpc>
                  <a:spcPts val="3480"/>
                </a:lnSpc>
                <a:spcBef>
                  <a:spcPct val="0"/>
                </a:spcBef>
              </a:pPr>
              <a:r>
                <a:rPr lang="en-US" sz="2900">
                  <a:solidFill>
                    <a:srgbClr val="31356E"/>
                  </a:solidFill>
                  <a:latin typeface="Muli Regular Bold"/>
                </a:rPr>
                <a:t>Dưới đây là một số liên kết đến các tài liệu mà nhóm em đã tham khảo để xây dựng nên website.</a:t>
              </a:r>
            </a:p>
          </p:txBody>
        </p:sp>
        <p:sp>
          <p:nvSpPr>
            <p:cNvPr name="TextBox 8" id="8"/>
            <p:cNvSpPr txBox="true"/>
            <p:nvPr/>
          </p:nvSpPr>
          <p:spPr>
            <a:xfrm rot="0">
              <a:off x="0" y="2689693"/>
              <a:ext cx="9094062" cy="2513965"/>
            </a:xfrm>
            <a:prstGeom prst="rect">
              <a:avLst/>
            </a:prstGeom>
          </p:spPr>
          <p:txBody>
            <a:bodyPr anchor="t" rtlCol="false" tIns="0" lIns="0" bIns="0" rIns="0">
              <a:spAutoFit/>
            </a:bodyPr>
            <a:lstStyle/>
            <a:p>
              <a:pPr marL="469582" indent="-234791" lvl="1">
                <a:lnSpc>
                  <a:spcPts val="3045"/>
                </a:lnSpc>
                <a:buFont typeface="Arial"/>
                <a:buChar char="•"/>
              </a:pPr>
              <a:r>
                <a:rPr lang="en-US" sz="2175">
                  <a:solidFill>
                    <a:srgbClr val="242424"/>
                  </a:solidFill>
                  <a:latin typeface="Muli Regular"/>
                </a:rPr>
                <a:t>https://www.w3schools.com/php/default.asp</a:t>
              </a:r>
            </a:p>
            <a:p>
              <a:pPr marL="469582" indent="-234791" lvl="1">
                <a:lnSpc>
                  <a:spcPts val="3045"/>
                </a:lnSpc>
                <a:buFont typeface="Arial"/>
                <a:buChar char="•"/>
              </a:pPr>
              <a:r>
                <a:rPr lang="en-US" sz="2175">
                  <a:solidFill>
                    <a:srgbClr val="242424"/>
                  </a:solidFill>
                  <a:latin typeface="Muli Regular"/>
                </a:rPr>
                <a:t>https://www.mongodb.com/docs/v5.0/</a:t>
              </a:r>
            </a:p>
            <a:p>
              <a:pPr marL="469582" indent="-234791" lvl="1">
                <a:lnSpc>
                  <a:spcPts val="3045"/>
                </a:lnSpc>
                <a:buFont typeface="Arial"/>
                <a:buChar char="•"/>
              </a:pPr>
              <a:r>
                <a:rPr lang="en-US" sz="2175">
                  <a:solidFill>
                    <a:srgbClr val="242424"/>
                  </a:solidFill>
                  <a:latin typeface="Muli Regular"/>
                </a:rPr>
                <a:t>https://laravel.com/docs/7.x</a:t>
              </a:r>
            </a:p>
            <a:p>
              <a:pPr marL="469582" indent="-234791" lvl="1">
                <a:lnSpc>
                  <a:spcPts val="3045"/>
                </a:lnSpc>
                <a:buFont typeface="Arial"/>
                <a:buChar char="•"/>
              </a:pPr>
              <a:r>
                <a:rPr lang="en-US" sz="2175">
                  <a:solidFill>
                    <a:srgbClr val="242424"/>
                  </a:solidFill>
                  <a:latin typeface="Muli Regular"/>
                </a:rPr>
                <a:t>https://stackoverflow.com/</a:t>
              </a:r>
            </a:p>
            <a:p>
              <a:pPr algn="l" marL="469582" indent="-234791" lvl="1">
                <a:lnSpc>
                  <a:spcPts val="3045"/>
                </a:lnSpc>
                <a:buFont typeface="Arial"/>
                <a:buChar char="•"/>
              </a:pPr>
              <a:r>
                <a:rPr lang="en-US" sz="2175">
                  <a:solidFill>
                    <a:srgbClr val="242424"/>
                  </a:solidFill>
                  <a:latin typeface="Muli Regular"/>
                </a:rPr>
                <a:t>https://youtu.be/ImtZ5yENzgE</a:t>
              </a:r>
            </a:p>
          </p:txBody>
        </p:sp>
      </p:grpSp>
      <p:sp>
        <p:nvSpPr>
          <p:cNvPr name="TextBox 9" id="9"/>
          <p:cNvSpPr txBox="true"/>
          <p:nvPr/>
        </p:nvSpPr>
        <p:spPr>
          <a:xfrm rot="0">
            <a:off x="1073644" y="2319261"/>
            <a:ext cx="11623905" cy="1085850"/>
          </a:xfrm>
          <a:prstGeom prst="rect">
            <a:avLst/>
          </a:prstGeom>
        </p:spPr>
        <p:txBody>
          <a:bodyPr anchor="t" rtlCol="false" tIns="0" lIns="0" bIns="0" rIns="0">
            <a:spAutoFit/>
          </a:bodyPr>
          <a:lstStyle/>
          <a:p>
            <a:pPr>
              <a:lnSpc>
                <a:spcPts val="8610"/>
              </a:lnSpc>
            </a:pPr>
            <a:r>
              <a:rPr lang="en-US" sz="7175">
                <a:solidFill>
                  <a:srgbClr val="31356E"/>
                </a:solidFill>
                <a:latin typeface="Muli Regular"/>
              </a:rPr>
              <a:t>Tài Liệu Tham Khảo</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8244" t="20894" r="6800" b="26540"/>
          <a:stretch>
            <a:fillRect/>
          </a:stretch>
        </p:blipFill>
        <p:spPr>
          <a:xfrm flipH="false" flipV="false" rot="0">
            <a:off x="8508935" y="0"/>
            <a:ext cx="9779065" cy="10287000"/>
          </a:xfrm>
          <a:prstGeom prst="rect">
            <a:avLst/>
          </a:prstGeom>
        </p:spPr>
      </p:pic>
      <p:sp>
        <p:nvSpPr>
          <p:cNvPr name="AutoShape 3" id="3"/>
          <p:cNvSpPr/>
          <p:nvPr/>
        </p:nvSpPr>
        <p:spPr>
          <a:xfrm rot="3595211">
            <a:off x="-3308314" y="369691"/>
            <a:ext cx="16864442" cy="12676911"/>
          </a:xfrm>
          <a:prstGeom prst="rect">
            <a:avLst/>
          </a:prstGeom>
          <a:solidFill>
            <a:srgbClr val="31356E"/>
          </a:solidFill>
        </p:spPr>
      </p:sp>
      <p:grpSp>
        <p:nvGrpSpPr>
          <p:cNvPr name="Group 4" id="4"/>
          <p:cNvGrpSpPr/>
          <p:nvPr/>
        </p:nvGrpSpPr>
        <p:grpSpPr>
          <a:xfrm rot="0">
            <a:off x="1832252" y="3586707"/>
            <a:ext cx="6583310" cy="3113587"/>
            <a:chOff x="0" y="0"/>
            <a:chExt cx="8777747" cy="4151449"/>
          </a:xfrm>
        </p:grpSpPr>
        <p:sp>
          <p:nvSpPr>
            <p:cNvPr name="TextBox 5" id="5"/>
            <p:cNvSpPr txBox="true"/>
            <p:nvPr/>
          </p:nvSpPr>
          <p:spPr>
            <a:xfrm rot="0">
              <a:off x="0" y="2062515"/>
              <a:ext cx="8777747" cy="2088934"/>
            </a:xfrm>
            <a:prstGeom prst="rect">
              <a:avLst/>
            </a:prstGeom>
          </p:spPr>
          <p:txBody>
            <a:bodyPr anchor="t" rtlCol="false" tIns="0" lIns="0" bIns="0" rIns="0">
              <a:spAutoFit/>
            </a:bodyPr>
            <a:lstStyle/>
            <a:p>
              <a:pPr>
                <a:lnSpc>
                  <a:spcPts val="4200"/>
                </a:lnSpc>
              </a:pPr>
              <a:r>
                <a:rPr lang="en-US" sz="3000">
                  <a:solidFill>
                    <a:srgbClr val="FFFFFF"/>
                  </a:solidFill>
                  <a:latin typeface="Muli Regular"/>
                </a:rPr>
                <a:t>Xin chân thành cảm ơn thầy và các bạn đã lắng nghe bài báo cáo của nhóm em.</a:t>
              </a:r>
            </a:p>
          </p:txBody>
        </p:sp>
        <p:sp>
          <p:nvSpPr>
            <p:cNvPr name="TextBox 6" id="6"/>
            <p:cNvSpPr txBox="true"/>
            <p:nvPr/>
          </p:nvSpPr>
          <p:spPr>
            <a:xfrm rot="0">
              <a:off x="0" y="-9525"/>
              <a:ext cx="8777747" cy="1635089"/>
            </a:xfrm>
            <a:prstGeom prst="rect">
              <a:avLst/>
            </a:prstGeom>
          </p:spPr>
          <p:txBody>
            <a:bodyPr anchor="t" rtlCol="false" tIns="0" lIns="0" bIns="0" rIns="0">
              <a:spAutoFit/>
            </a:bodyPr>
            <a:lstStyle/>
            <a:p>
              <a:pPr>
                <a:lnSpc>
                  <a:spcPts val="9600"/>
                </a:lnSpc>
              </a:pPr>
              <a:r>
                <a:rPr lang="en-US" sz="8000">
                  <a:solidFill>
                    <a:srgbClr val="FFFFFF"/>
                  </a:solidFill>
                  <a:latin typeface="Muli Regular"/>
                </a:rPr>
                <a:t>Cảm ơn !!!</a:t>
              </a:r>
            </a:p>
          </p:txBody>
        </p:sp>
      </p:grpSp>
      <p:grpSp>
        <p:nvGrpSpPr>
          <p:cNvPr name="Group 7" id="7"/>
          <p:cNvGrpSpPr>
            <a:grpSpLocks noChangeAspect="true"/>
          </p:cNvGrpSpPr>
          <p:nvPr/>
        </p:nvGrpSpPr>
        <p:grpSpPr>
          <a:xfrm rot="0">
            <a:off x="9857807" y="6250499"/>
            <a:ext cx="4661087" cy="4036501"/>
            <a:chOff x="0" y="0"/>
            <a:chExt cx="6350000" cy="5499100"/>
          </a:xfrm>
        </p:grpSpPr>
        <p:sp>
          <p:nvSpPr>
            <p:cNvPr name="Freeform 8" id="8"/>
            <p:cNvSpPr/>
            <p:nvPr/>
          </p:nvSpPr>
          <p:spPr>
            <a:xfrm>
              <a:off x="0" y="0"/>
              <a:ext cx="6350000" cy="5499100"/>
            </a:xfrm>
            <a:custGeom>
              <a:avLst/>
              <a:gdLst/>
              <a:ahLst/>
              <a:cxnLst/>
              <a:rect r="r" b="b" t="t" l="l"/>
              <a:pathLst>
                <a:path h="5499100" w="6350000">
                  <a:moveTo>
                    <a:pt x="0" y="5499100"/>
                  </a:moveTo>
                  <a:lnTo>
                    <a:pt x="3175000" y="0"/>
                  </a:lnTo>
                  <a:lnTo>
                    <a:pt x="6350000" y="5499100"/>
                  </a:lnTo>
                  <a:lnTo>
                    <a:pt x="0" y="5499100"/>
                  </a:lnTo>
                  <a:close/>
                </a:path>
              </a:pathLst>
            </a:custGeom>
            <a:solidFill>
              <a:srgbClr val="FFFFFF"/>
            </a:solidFill>
          </p:spPr>
        </p:sp>
      </p:grpSp>
    </p:spTree>
  </p:cSld>
  <p:clrMapOvr>
    <a:masterClrMapping/>
  </p:clrMapOvr>
</p:sld>
</file>

<file path=ppt/slides/slide3.xml><?xml version="1.0" encoding="utf-8"?>
<p:sld xmlns:p="http://schemas.openxmlformats.org/presentationml/2006/main" xmlns:a="http://schemas.openxmlformats.org/drawingml/2006/main">
  <p:cSld>
    <p:bg>
      <p:bgPr>
        <a:solidFill>
          <a:srgbClr val="31356E"/>
        </a:solidFill>
      </p:bgPr>
    </p:bg>
    <p:spTree>
      <p:nvGrpSpPr>
        <p:cNvPr id="1" name=""/>
        <p:cNvGrpSpPr/>
        <p:nvPr/>
      </p:nvGrpSpPr>
      <p:grpSpPr>
        <a:xfrm>
          <a:off x="0" y="0"/>
          <a:ext cx="0" cy="0"/>
          <a:chOff x="0" y="0"/>
          <a:chExt cx="0" cy="0"/>
        </a:xfrm>
      </p:grpSpPr>
      <p:sp>
        <p:nvSpPr>
          <p:cNvPr name="TextBox 2" id="2"/>
          <p:cNvSpPr txBox="true"/>
          <p:nvPr/>
        </p:nvSpPr>
        <p:spPr>
          <a:xfrm rot="0">
            <a:off x="2258441" y="383312"/>
            <a:ext cx="13458664" cy="1228698"/>
          </a:xfrm>
          <a:prstGeom prst="rect">
            <a:avLst/>
          </a:prstGeom>
        </p:spPr>
        <p:txBody>
          <a:bodyPr anchor="t" rtlCol="false" tIns="0" lIns="0" bIns="0" rIns="0">
            <a:spAutoFit/>
          </a:bodyPr>
          <a:lstStyle/>
          <a:p>
            <a:pPr algn="ctr" marL="0" indent="0" lvl="0">
              <a:lnSpc>
                <a:spcPts val="9600"/>
              </a:lnSpc>
              <a:spcBef>
                <a:spcPct val="0"/>
              </a:spcBef>
            </a:pPr>
            <a:r>
              <a:rPr lang="en-US" sz="8000">
                <a:solidFill>
                  <a:srgbClr val="FFFFFF"/>
                </a:solidFill>
                <a:latin typeface="Muli Regular"/>
              </a:rPr>
              <a:t>Phân chia công việc</a:t>
            </a:r>
          </a:p>
        </p:txBody>
      </p:sp>
      <p:graphicFrame>
        <p:nvGraphicFramePr>
          <p:cNvPr name="Table 3" id="3"/>
          <p:cNvGraphicFramePr>
            <a:graphicFrameLocks noGrp="true"/>
          </p:cNvGraphicFramePr>
          <p:nvPr/>
        </p:nvGraphicFramePr>
        <p:xfrm>
          <a:off x="617221" y="1818587"/>
          <a:ext cx="17053558" cy="8556056"/>
        </p:xfrm>
        <a:graphic>
          <a:graphicData uri="http://schemas.openxmlformats.org/drawingml/2006/table">
            <a:tbl>
              <a:tblPr/>
              <a:tblGrid>
                <a:gridCol w="5318712"/>
                <a:gridCol w="11734847"/>
              </a:tblGrid>
              <a:tr h="1261899">
                <a:tc>
                  <a:txBody>
                    <a:bodyPr anchor="t" rtlCol="false"/>
                    <a:lstStyle/>
                    <a:p>
                      <a:pPr algn="l">
                        <a:defRPr/>
                      </a:pPr>
                      <a:r>
                        <a:rPr lang="en-US">
                          <a:solidFill>
                            <a:srgbClr val="FFFFFF">
                              <a:alpha val="95686"/>
                            </a:srgbClr>
                          </a:solidFill>
                          <a:latin typeface="Muli Regular Bold"/>
                        </a:rPr>
                        <a:t>Đồng Vũ Tiến Nghĩa </a:t>
                      </a:r>
                      <a:endParaRPr lang="en-US" sz="1100"/>
                    </a:p>
                  </a:txBody>
                  <a:tcPr>
                    <a:lnL cmpd="sng" algn="ctr" cap="flat" w="31181">
                      <a:solidFill>
                        <a:srgbClr val="FFFFFF"/>
                      </a:solidFill>
                      <a:prstDash val="solid"/>
                      <a:round/>
                      <a:headEnd type="none" w="med" len="med"/>
                      <a:tailEnd type="none" w="med" len="med"/>
                    </a:lnL>
                    <a:lnR cmpd="sng" algn="ctr" cap="flat" w="31181">
                      <a:solidFill>
                        <a:srgbClr val="FFFFFF"/>
                      </a:solidFill>
                      <a:prstDash val="solid"/>
                      <a:round/>
                      <a:headEnd type="none" w="med" len="med"/>
                      <a:tailEnd type="none" w="med" len="med"/>
                    </a:lnR>
                    <a:lnT cmpd="sng" algn="ctr" cap="flat" w="31181">
                      <a:solidFill>
                        <a:srgbClr val="FFFFFF"/>
                      </a:solidFill>
                      <a:prstDash val="solid"/>
                      <a:round/>
                      <a:headEnd type="none" w="med" len="med"/>
                      <a:tailEnd type="none" w="med" len="med"/>
                    </a:lnT>
                    <a:lnB cmpd="sng" algn="ctr" cap="flat" w="31181">
                      <a:solidFill>
                        <a:srgbClr val="FFFFFF"/>
                      </a:solidFill>
                      <a:prstDash val="solid"/>
                      <a:round/>
                      <a:headEnd type="none" w="med" len="med"/>
                      <a:tailEnd type="none" w="med" len="med"/>
                    </a:lnB>
                    <a:solidFill>
                      <a:srgbClr val="31356E">
                        <a:alpha val="95686"/>
                      </a:srgbClr>
                    </a:solidFill>
                  </a:tcPr>
                </a:tc>
                <a:tc>
                  <a:txBody>
                    <a:bodyPr anchor="t" rtlCol="false"/>
                    <a:lstStyle/>
                    <a:p>
                      <a:pPr algn="l">
                        <a:defRPr/>
                      </a:pPr>
                      <a:r>
                        <a:rPr lang="en-US">
                          <a:solidFill>
                            <a:srgbClr val="FFFFFF">
                              <a:alpha val="95686"/>
                            </a:srgbClr>
                          </a:solidFill>
                          <a:latin typeface="Muli Regular Bold"/>
                        </a:rPr>
                        <a:t>Thiết kế cơ sở dữ liệu, xây dựng giao diện, xây dựng các chức năng tìm kiếm, thêm sản phẩm vào giỏ hàng, xử lý giỏ hàng, thanh toán</a:t>
                      </a:r>
                      <a:endParaRPr lang="en-US" sz="1100"/>
                    </a:p>
                  </a:txBody>
                  <a:tcPr>
                    <a:lnL cmpd="sng" algn="ctr" cap="flat" w="31181">
                      <a:solidFill>
                        <a:srgbClr val="FFFFFF"/>
                      </a:solidFill>
                      <a:prstDash val="solid"/>
                      <a:round/>
                      <a:headEnd type="none" w="med" len="med"/>
                      <a:tailEnd type="none" w="med" len="med"/>
                    </a:lnL>
                    <a:lnR cmpd="sng" algn="ctr" cap="flat" w="31181">
                      <a:solidFill>
                        <a:srgbClr val="FFFFFF"/>
                      </a:solidFill>
                      <a:prstDash val="solid"/>
                      <a:round/>
                      <a:headEnd type="none" w="med" len="med"/>
                      <a:tailEnd type="none" w="med" len="med"/>
                    </a:lnR>
                    <a:lnT cmpd="sng" algn="ctr" cap="flat" w="31181">
                      <a:solidFill>
                        <a:srgbClr val="FFFFFF"/>
                      </a:solidFill>
                      <a:prstDash val="solid"/>
                      <a:round/>
                      <a:headEnd type="none" w="med" len="med"/>
                      <a:tailEnd type="none" w="med" len="med"/>
                    </a:lnT>
                    <a:lnB cmpd="sng" algn="ctr" cap="flat" w="31181">
                      <a:solidFill>
                        <a:srgbClr val="FFFFFF"/>
                      </a:solidFill>
                      <a:prstDash val="solid"/>
                      <a:round/>
                      <a:headEnd type="none" w="med" len="med"/>
                      <a:tailEnd type="none" w="med" len="med"/>
                    </a:lnB>
                    <a:solidFill>
                      <a:srgbClr val="31356E">
                        <a:alpha val="95686"/>
                      </a:srgbClr>
                    </a:solidFill>
                  </a:tcPr>
                </a:tc>
              </a:tr>
              <a:tr h="1261899">
                <a:tc>
                  <a:txBody>
                    <a:bodyPr anchor="t" rtlCol="false"/>
                    <a:lstStyle/>
                    <a:p>
                      <a:pPr algn="l">
                        <a:defRPr/>
                      </a:pPr>
                      <a:r>
                        <a:rPr lang="en-US">
                          <a:solidFill>
                            <a:srgbClr val="FFFFFF">
                              <a:alpha val="95686"/>
                            </a:srgbClr>
                          </a:solidFill>
                          <a:latin typeface="Muli Regular Bold"/>
                        </a:rPr>
                        <a:t>Trần Đăng Long</a:t>
                      </a:r>
                      <a:endParaRPr lang="en-US" sz="1100"/>
                    </a:p>
                  </a:txBody>
                  <a:tcPr>
                    <a:lnL cmpd="sng" algn="ctr" cap="flat" w="31181">
                      <a:solidFill>
                        <a:srgbClr val="FFFFFF"/>
                      </a:solidFill>
                      <a:prstDash val="solid"/>
                      <a:round/>
                      <a:headEnd type="none" w="med" len="med"/>
                      <a:tailEnd type="none" w="med" len="med"/>
                    </a:lnL>
                    <a:lnR cmpd="sng" algn="ctr" cap="flat" w="31181">
                      <a:solidFill>
                        <a:srgbClr val="FFFFFF"/>
                      </a:solidFill>
                      <a:prstDash val="solid"/>
                      <a:round/>
                      <a:headEnd type="none" w="med" len="med"/>
                      <a:tailEnd type="none" w="med" len="med"/>
                    </a:lnR>
                    <a:lnT cmpd="sng" algn="ctr" cap="flat" w="31181">
                      <a:solidFill>
                        <a:srgbClr val="FFFFFF"/>
                      </a:solidFill>
                      <a:prstDash val="solid"/>
                      <a:round/>
                      <a:headEnd type="none" w="med" len="med"/>
                      <a:tailEnd type="none" w="med" len="med"/>
                    </a:lnT>
                    <a:lnB cmpd="sng" algn="ctr" cap="flat" w="31181">
                      <a:solidFill>
                        <a:srgbClr val="FFFFFF"/>
                      </a:solidFill>
                      <a:prstDash val="solid"/>
                      <a:round/>
                      <a:headEnd type="none" w="med" len="med"/>
                      <a:tailEnd type="none" w="med" len="med"/>
                    </a:lnB>
                    <a:solidFill>
                      <a:srgbClr val="31356E">
                        <a:alpha val="95686"/>
                      </a:srgbClr>
                    </a:solidFill>
                  </a:tcPr>
                </a:tc>
                <a:tc>
                  <a:txBody>
                    <a:bodyPr anchor="t" rtlCol="false"/>
                    <a:lstStyle/>
                    <a:p>
                      <a:pPr algn="l">
                        <a:defRPr/>
                      </a:pPr>
                      <a:r>
                        <a:rPr lang="en-US">
                          <a:solidFill>
                            <a:srgbClr val="FFFFFF">
                              <a:alpha val="95686"/>
                            </a:srgbClr>
                          </a:solidFill>
                          <a:latin typeface="Muli Regular Bold"/>
                        </a:rPr>
                        <a:t>Thiết kế cơ sở dữ liệu, xây dựng giao diện, xây dựng các chức năng trang chủ, chi tiết sản phẩm, thêm, sửa, xóa sản phẩm của user</a:t>
                      </a:r>
                      <a:endParaRPr lang="en-US" sz="1100"/>
                    </a:p>
                  </a:txBody>
                  <a:tcPr>
                    <a:lnL cmpd="sng" algn="ctr" cap="flat" w="31181">
                      <a:solidFill>
                        <a:srgbClr val="FFFFFF"/>
                      </a:solidFill>
                      <a:prstDash val="solid"/>
                      <a:round/>
                      <a:headEnd type="none" w="med" len="med"/>
                      <a:tailEnd type="none" w="med" len="med"/>
                    </a:lnL>
                    <a:lnR cmpd="sng" algn="ctr" cap="flat" w="31181">
                      <a:solidFill>
                        <a:srgbClr val="FFFFFF"/>
                      </a:solidFill>
                      <a:prstDash val="solid"/>
                      <a:round/>
                      <a:headEnd type="none" w="med" len="med"/>
                      <a:tailEnd type="none" w="med" len="med"/>
                    </a:lnR>
                    <a:lnT cmpd="sng" algn="ctr" cap="flat" w="31181">
                      <a:solidFill>
                        <a:srgbClr val="FFFFFF"/>
                      </a:solidFill>
                      <a:prstDash val="solid"/>
                      <a:round/>
                      <a:headEnd type="none" w="med" len="med"/>
                      <a:tailEnd type="none" w="med" len="med"/>
                    </a:lnT>
                    <a:lnB cmpd="sng" algn="ctr" cap="flat" w="31181">
                      <a:solidFill>
                        <a:srgbClr val="FFFFFF"/>
                      </a:solidFill>
                      <a:prstDash val="solid"/>
                      <a:round/>
                      <a:headEnd type="none" w="med" len="med"/>
                      <a:tailEnd type="none" w="med" len="med"/>
                    </a:lnB>
                    <a:solidFill>
                      <a:srgbClr val="31356E">
                        <a:alpha val="95686"/>
                      </a:srgbClr>
                    </a:solidFill>
                  </a:tcPr>
                </a:tc>
              </a:tr>
              <a:tr h="1261899">
                <a:tc>
                  <a:txBody>
                    <a:bodyPr anchor="t" rtlCol="false"/>
                    <a:lstStyle/>
                    <a:p>
                      <a:pPr algn="l">
                        <a:defRPr/>
                      </a:pPr>
                      <a:r>
                        <a:rPr lang="en-US">
                          <a:solidFill>
                            <a:srgbClr val="FFFFFF">
                              <a:alpha val="95686"/>
                            </a:srgbClr>
                          </a:solidFill>
                          <a:latin typeface="Muli Regular Bold"/>
                        </a:rPr>
                        <a:t>Trần Mạnh Cường</a:t>
                      </a:r>
                      <a:endParaRPr lang="en-US" sz="1100"/>
                    </a:p>
                  </a:txBody>
                  <a:tcPr>
                    <a:lnL cmpd="sng" algn="ctr" cap="flat" w="31181">
                      <a:solidFill>
                        <a:srgbClr val="FFFFFF"/>
                      </a:solidFill>
                      <a:prstDash val="solid"/>
                      <a:round/>
                      <a:headEnd type="none" w="med" len="med"/>
                      <a:tailEnd type="none" w="med" len="med"/>
                    </a:lnL>
                    <a:lnR cmpd="sng" algn="ctr" cap="flat" w="31181">
                      <a:solidFill>
                        <a:srgbClr val="FFFFFF"/>
                      </a:solidFill>
                      <a:prstDash val="solid"/>
                      <a:round/>
                      <a:headEnd type="none" w="med" len="med"/>
                      <a:tailEnd type="none" w="med" len="med"/>
                    </a:lnR>
                    <a:lnT cmpd="sng" algn="ctr" cap="flat" w="31181">
                      <a:solidFill>
                        <a:srgbClr val="FFFFFF"/>
                      </a:solidFill>
                      <a:prstDash val="solid"/>
                      <a:round/>
                      <a:headEnd type="none" w="med" len="med"/>
                      <a:tailEnd type="none" w="med" len="med"/>
                    </a:lnT>
                    <a:lnB cmpd="sng" algn="ctr" cap="flat" w="31181">
                      <a:solidFill>
                        <a:srgbClr val="FFFFFF"/>
                      </a:solidFill>
                      <a:prstDash val="solid"/>
                      <a:round/>
                      <a:headEnd type="none" w="med" len="med"/>
                      <a:tailEnd type="none" w="med" len="med"/>
                    </a:lnB>
                    <a:solidFill>
                      <a:srgbClr val="31356E">
                        <a:alpha val="95686"/>
                      </a:srgbClr>
                    </a:solidFill>
                  </a:tcPr>
                </a:tc>
                <a:tc>
                  <a:txBody>
                    <a:bodyPr anchor="t" rtlCol="false"/>
                    <a:lstStyle/>
                    <a:p>
                      <a:pPr algn="l">
                        <a:defRPr/>
                      </a:pPr>
                      <a:r>
                        <a:rPr lang="en-US">
                          <a:solidFill>
                            <a:srgbClr val="FFFFFF">
                              <a:alpha val="95686"/>
                            </a:srgbClr>
                          </a:solidFill>
                          <a:latin typeface="Muli Regular Bold"/>
                        </a:rPr>
                        <a:t>Thiết kế cơ sở dữ liệu, xây dựng giao diện, xây dựng các chức năng : thêm, sửa, xóa : Brand, Category, Country</a:t>
                      </a:r>
                      <a:endParaRPr lang="en-US" sz="1100"/>
                    </a:p>
                  </a:txBody>
                  <a:tcPr>
                    <a:lnL cmpd="sng" algn="ctr" cap="flat" w="31181">
                      <a:solidFill>
                        <a:srgbClr val="FFFFFF"/>
                      </a:solidFill>
                      <a:prstDash val="solid"/>
                      <a:round/>
                      <a:headEnd type="none" w="med" len="med"/>
                      <a:tailEnd type="none" w="med" len="med"/>
                    </a:lnL>
                    <a:lnR cmpd="sng" algn="ctr" cap="flat" w="31181">
                      <a:solidFill>
                        <a:srgbClr val="FFFFFF"/>
                      </a:solidFill>
                      <a:prstDash val="solid"/>
                      <a:round/>
                      <a:headEnd type="none" w="med" len="med"/>
                      <a:tailEnd type="none" w="med" len="med"/>
                    </a:lnR>
                    <a:lnT cmpd="sng" algn="ctr" cap="flat" w="31181">
                      <a:solidFill>
                        <a:srgbClr val="FFFFFF"/>
                      </a:solidFill>
                      <a:prstDash val="solid"/>
                      <a:round/>
                      <a:headEnd type="none" w="med" len="med"/>
                      <a:tailEnd type="none" w="med" len="med"/>
                    </a:lnT>
                    <a:lnB cmpd="sng" algn="ctr" cap="flat" w="31181">
                      <a:solidFill>
                        <a:srgbClr val="FFFFFF"/>
                      </a:solidFill>
                      <a:prstDash val="solid"/>
                      <a:round/>
                      <a:headEnd type="none" w="med" len="med"/>
                      <a:tailEnd type="none" w="med" len="med"/>
                    </a:lnB>
                    <a:solidFill>
                      <a:srgbClr val="31356E">
                        <a:alpha val="95686"/>
                      </a:srgbClr>
                    </a:solidFill>
                  </a:tcPr>
                </a:tc>
              </a:tr>
              <a:tr h="1261899">
                <a:tc>
                  <a:txBody>
                    <a:bodyPr anchor="t" rtlCol="false"/>
                    <a:lstStyle/>
                    <a:p>
                      <a:pPr algn="l">
                        <a:defRPr/>
                      </a:pPr>
                      <a:r>
                        <a:rPr lang="en-US">
                          <a:solidFill>
                            <a:srgbClr val="FFFFFF">
                              <a:alpha val="95686"/>
                            </a:srgbClr>
                          </a:solidFill>
                          <a:latin typeface="Muli Regular Bold"/>
                        </a:rPr>
                        <a:t>Võ Duy Hiền</a:t>
                      </a:r>
                      <a:endParaRPr lang="en-US" sz="1100"/>
                    </a:p>
                  </a:txBody>
                  <a:tcPr>
                    <a:lnL cmpd="sng" algn="ctr" cap="flat" w="31181">
                      <a:solidFill>
                        <a:srgbClr val="FFFFFF"/>
                      </a:solidFill>
                      <a:prstDash val="solid"/>
                      <a:round/>
                      <a:headEnd type="none" w="med" len="med"/>
                      <a:tailEnd type="none" w="med" len="med"/>
                    </a:lnL>
                    <a:lnR cmpd="sng" algn="ctr" cap="flat" w="31181">
                      <a:solidFill>
                        <a:srgbClr val="FFFFFF"/>
                      </a:solidFill>
                      <a:prstDash val="solid"/>
                      <a:round/>
                      <a:headEnd type="none" w="med" len="med"/>
                      <a:tailEnd type="none" w="med" len="med"/>
                    </a:lnR>
                    <a:lnT cmpd="sng" algn="ctr" cap="flat" w="31181">
                      <a:solidFill>
                        <a:srgbClr val="FFFFFF"/>
                      </a:solidFill>
                      <a:prstDash val="solid"/>
                      <a:round/>
                      <a:headEnd type="none" w="med" len="med"/>
                      <a:tailEnd type="none" w="med" len="med"/>
                    </a:lnT>
                    <a:lnB cmpd="sng" algn="ctr" cap="flat" w="31181">
                      <a:solidFill>
                        <a:srgbClr val="FFFFFF"/>
                      </a:solidFill>
                      <a:prstDash val="solid"/>
                      <a:round/>
                      <a:headEnd type="none" w="med" len="med"/>
                      <a:tailEnd type="none" w="med" len="med"/>
                    </a:lnB>
                    <a:solidFill>
                      <a:srgbClr val="31356E">
                        <a:alpha val="95686"/>
                      </a:srgbClr>
                    </a:solidFill>
                  </a:tcPr>
                </a:tc>
                <a:tc>
                  <a:txBody>
                    <a:bodyPr anchor="t" rtlCol="false"/>
                    <a:lstStyle/>
                    <a:p>
                      <a:pPr algn="l">
                        <a:defRPr/>
                      </a:pPr>
                      <a:r>
                        <a:rPr lang="en-US">
                          <a:solidFill>
                            <a:srgbClr val="FFFFFF">
                              <a:alpha val="95686"/>
                            </a:srgbClr>
                          </a:solidFill>
                          <a:latin typeface="Muli Regular Bold"/>
                        </a:rPr>
                        <a:t>Thiết kế cơ sở dữ liệu, xây dựng giao diện, xây dựng các chức năng quản lý tài khoản thành viên hoặc admin, sửa xóa thông tin tài khoản, lịch sử mua hàng user</a:t>
                      </a:r>
                      <a:endParaRPr lang="en-US" sz="1100"/>
                    </a:p>
                  </a:txBody>
                  <a:tcPr>
                    <a:lnL cmpd="sng" algn="ctr" cap="flat" w="31181">
                      <a:solidFill>
                        <a:srgbClr val="FFFFFF"/>
                      </a:solidFill>
                      <a:prstDash val="solid"/>
                      <a:round/>
                      <a:headEnd type="none" w="med" len="med"/>
                      <a:tailEnd type="none" w="med" len="med"/>
                    </a:lnL>
                    <a:lnR cmpd="sng" algn="ctr" cap="flat" w="31181">
                      <a:solidFill>
                        <a:srgbClr val="FFFFFF"/>
                      </a:solidFill>
                      <a:prstDash val="solid"/>
                      <a:round/>
                      <a:headEnd type="none" w="med" len="med"/>
                      <a:tailEnd type="none" w="med" len="med"/>
                    </a:lnR>
                    <a:lnT cmpd="sng" algn="ctr" cap="flat" w="31181">
                      <a:solidFill>
                        <a:srgbClr val="FFFFFF"/>
                      </a:solidFill>
                      <a:prstDash val="solid"/>
                      <a:round/>
                      <a:headEnd type="none" w="med" len="med"/>
                      <a:tailEnd type="none" w="med" len="med"/>
                    </a:lnT>
                    <a:lnB cmpd="sng" algn="ctr" cap="flat" w="31181">
                      <a:solidFill>
                        <a:srgbClr val="FFFFFF"/>
                      </a:solidFill>
                      <a:prstDash val="solid"/>
                      <a:round/>
                      <a:headEnd type="none" w="med" len="med"/>
                      <a:tailEnd type="none" w="med" len="med"/>
                    </a:lnB>
                    <a:solidFill>
                      <a:srgbClr val="31356E">
                        <a:alpha val="95686"/>
                      </a:srgbClr>
                    </a:solidFill>
                  </a:tcPr>
                </a:tc>
              </a:tr>
              <a:tr h="1261899">
                <a:tc>
                  <a:txBody>
                    <a:bodyPr anchor="t" rtlCol="false"/>
                    <a:lstStyle/>
                    <a:p>
                      <a:pPr algn="l">
                        <a:defRPr/>
                      </a:pPr>
                      <a:r>
                        <a:rPr lang="en-US">
                          <a:solidFill>
                            <a:srgbClr val="FFFFFF">
                              <a:alpha val="95686"/>
                            </a:srgbClr>
                          </a:solidFill>
                          <a:latin typeface="Muli Regular Bold"/>
                        </a:rPr>
                        <a:t>Lê Nguyễn Anh Khoa</a:t>
                      </a:r>
                      <a:endParaRPr lang="en-US" sz="1100"/>
                    </a:p>
                  </a:txBody>
                  <a:tcPr>
                    <a:lnL cmpd="sng" algn="ctr" cap="flat" w="31181">
                      <a:solidFill>
                        <a:srgbClr val="FFFFFF"/>
                      </a:solidFill>
                      <a:prstDash val="solid"/>
                      <a:round/>
                      <a:headEnd type="none" w="med" len="med"/>
                      <a:tailEnd type="none" w="med" len="med"/>
                    </a:lnL>
                    <a:lnR cmpd="sng" algn="ctr" cap="flat" w="31181">
                      <a:solidFill>
                        <a:srgbClr val="FFFFFF"/>
                      </a:solidFill>
                      <a:prstDash val="solid"/>
                      <a:round/>
                      <a:headEnd type="none" w="med" len="med"/>
                      <a:tailEnd type="none" w="med" len="med"/>
                    </a:lnR>
                    <a:lnT cmpd="sng" algn="ctr" cap="flat" w="31181">
                      <a:solidFill>
                        <a:srgbClr val="FFFFFF"/>
                      </a:solidFill>
                      <a:prstDash val="solid"/>
                      <a:round/>
                      <a:headEnd type="none" w="med" len="med"/>
                      <a:tailEnd type="none" w="med" len="med"/>
                    </a:lnT>
                    <a:lnB cmpd="sng" algn="ctr" cap="flat" w="31181">
                      <a:solidFill>
                        <a:srgbClr val="FFFFFF"/>
                      </a:solidFill>
                      <a:prstDash val="solid"/>
                      <a:round/>
                      <a:headEnd type="none" w="med" len="med"/>
                      <a:tailEnd type="none" w="med" len="med"/>
                    </a:lnB>
                    <a:solidFill>
                      <a:srgbClr val="31356E">
                        <a:alpha val="95686"/>
                      </a:srgbClr>
                    </a:solidFill>
                  </a:tcPr>
                </a:tc>
                <a:tc>
                  <a:txBody>
                    <a:bodyPr anchor="t" rtlCol="false"/>
                    <a:lstStyle/>
                    <a:p>
                      <a:pPr algn="l">
                        <a:defRPr/>
                      </a:pPr>
                      <a:r>
                        <a:rPr lang="en-US">
                          <a:solidFill>
                            <a:srgbClr val="FFFFFF">
                              <a:alpha val="95686"/>
                            </a:srgbClr>
                          </a:solidFill>
                          <a:latin typeface="Muli Regular Bold"/>
                        </a:rPr>
                        <a:t>Thiết kế cơ sở dữ liệu, xây dựng giao diện, xây dựng các chức năng: cập nhật profile admin, xóa sản phẩm ở phía admin, lịch sử mua hàng của admin</a:t>
                      </a:r>
                      <a:endParaRPr lang="en-US" sz="1100"/>
                    </a:p>
                  </a:txBody>
                  <a:tcPr>
                    <a:lnL cmpd="sng" algn="ctr" cap="flat" w="31181">
                      <a:solidFill>
                        <a:srgbClr val="FFFFFF"/>
                      </a:solidFill>
                      <a:prstDash val="solid"/>
                      <a:round/>
                      <a:headEnd type="none" w="med" len="med"/>
                      <a:tailEnd type="none" w="med" len="med"/>
                    </a:lnL>
                    <a:lnR cmpd="sng" algn="ctr" cap="flat" w="31181">
                      <a:solidFill>
                        <a:srgbClr val="FFFFFF"/>
                      </a:solidFill>
                      <a:prstDash val="solid"/>
                      <a:round/>
                      <a:headEnd type="none" w="med" len="med"/>
                      <a:tailEnd type="none" w="med" len="med"/>
                    </a:lnR>
                    <a:lnT cmpd="sng" algn="ctr" cap="flat" w="31181">
                      <a:solidFill>
                        <a:srgbClr val="FFFFFF"/>
                      </a:solidFill>
                      <a:prstDash val="solid"/>
                      <a:round/>
                      <a:headEnd type="none" w="med" len="med"/>
                      <a:tailEnd type="none" w="med" len="med"/>
                    </a:lnT>
                    <a:lnB cmpd="sng" algn="ctr" cap="flat" w="31181">
                      <a:solidFill>
                        <a:srgbClr val="FFFFFF"/>
                      </a:solidFill>
                      <a:prstDash val="solid"/>
                      <a:round/>
                      <a:headEnd type="none" w="med" len="med"/>
                      <a:tailEnd type="none" w="med" len="med"/>
                    </a:lnB>
                    <a:solidFill>
                      <a:srgbClr val="31356E">
                        <a:alpha val="95686"/>
                      </a:srgbClr>
                    </a:solidFill>
                  </a:tcPr>
                </a:tc>
              </a:tr>
              <a:tr h="984663">
                <a:tc>
                  <a:txBody>
                    <a:bodyPr anchor="t" rtlCol="false"/>
                    <a:lstStyle/>
                    <a:p>
                      <a:pPr algn="l">
                        <a:defRPr/>
                      </a:pPr>
                      <a:r>
                        <a:rPr lang="en-US">
                          <a:solidFill>
                            <a:srgbClr val="FFFFFF">
                              <a:alpha val="95686"/>
                            </a:srgbClr>
                          </a:solidFill>
                          <a:latin typeface="Muli Regular Bold"/>
                        </a:rPr>
                        <a:t>Nguyễn Hữu Sang</a:t>
                      </a:r>
                      <a:endParaRPr lang="en-US" sz="1100"/>
                    </a:p>
                  </a:txBody>
                  <a:tcPr>
                    <a:lnL cmpd="sng" algn="ctr" cap="flat" w="31181">
                      <a:solidFill>
                        <a:srgbClr val="FFFFFF"/>
                      </a:solidFill>
                      <a:prstDash val="solid"/>
                      <a:round/>
                      <a:headEnd type="none" w="med" len="med"/>
                      <a:tailEnd type="none" w="med" len="med"/>
                    </a:lnL>
                    <a:lnR cmpd="sng" algn="ctr" cap="flat" w="31181">
                      <a:solidFill>
                        <a:srgbClr val="FFFFFF"/>
                      </a:solidFill>
                      <a:prstDash val="solid"/>
                      <a:round/>
                      <a:headEnd type="none" w="med" len="med"/>
                      <a:tailEnd type="none" w="med" len="med"/>
                    </a:lnR>
                    <a:lnT cmpd="sng" algn="ctr" cap="flat" w="31181">
                      <a:solidFill>
                        <a:srgbClr val="FFFFFF"/>
                      </a:solidFill>
                      <a:prstDash val="solid"/>
                      <a:round/>
                      <a:headEnd type="none" w="med" len="med"/>
                      <a:tailEnd type="none" w="med" len="med"/>
                    </a:lnT>
                    <a:lnB cmpd="sng" algn="ctr" cap="flat" w="31181">
                      <a:solidFill>
                        <a:srgbClr val="FFFFFF"/>
                      </a:solidFill>
                      <a:prstDash val="solid"/>
                      <a:round/>
                      <a:headEnd type="none" w="med" len="med"/>
                      <a:tailEnd type="none" w="med" len="med"/>
                    </a:lnB>
                    <a:solidFill>
                      <a:srgbClr val="31356E">
                        <a:alpha val="95686"/>
                      </a:srgbClr>
                    </a:solidFill>
                  </a:tcPr>
                </a:tc>
                <a:tc>
                  <a:txBody>
                    <a:bodyPr anchor="t" rtlCol="false"/>
                    <a:lstStyle/>
                    <a:p>
                      <a:pPr algn="l">
                        <a:defRPr/>
                      </a:pPr>
                      <a:r>
                        <a:rPr lang="en-US">
                          <a:solidFill>
                            <a:srgbClr val="FFFFFF">
                              <a:alpha val="95686"/>
                            </a:srgbClr>
                          </a:solidFill>
                          <a:latin typeface="Muli Regular Bold"/>
                        </a:rPr>
                        <a:t>Thiết kế cơ sở dữ liệu, xây dựng giao diện, xây dựng các chức năng: thêm, sửa, xóa, : Blog,comments</a:t>
                      </a:r>
                      <a:endParaRPr lang="en-US" sz="1100"/>
                    </a:p>
                  </a:txBody>
                  <a:tcPr>
                    <a:lnL cmpd="sng" algn="ctr" cap="flat" w="31181">
                      <a:solidFill>
                        <a:srgbClr val="FFFFFF"/>
                      </a:solidFill>
                      <a:prstDash val="solid"/>
                      <a:round/>
                      <a:headEnd type="none" w="med" len="med"/>
                      <a:tailEnd type="none" w="med" len="med"/>
                    </a:lnL>
                    <a:lnR cmpd="sng" algn="ctr" cap="flat" w="31181">
                      <a:solidFill>
                        <a:srgbClr val="FFFFFF"/>
                      </a:solidFill>
                      <a:prstDash val="solid"/>
                      <a:round/>
                      <a:headEnd type="none" w="med" len="med"/>
                      <a:tailEnd type="none" w="med" len="med"/>
                    </a:lnR>
                    <a:lnT cmpd="sng" algn="ctr" cap="flat" w="31181">
                      <a:solidFill>
                        <a:srgbClr val="FFFFFF"/>
                      </a:solidFill>
                      <a:prstDash val="solid"/>
                      <a:round/>
                      <a:headEnd type="none" w="med" len="med"/>
                      <a:tailEnd type="none" w="med" len="med"/>
                    </a:lnT>
                    <a:lnB cmpd="sng" algn="ctr" cap="flat" w="31181">
                      <a:solidFill>
                        <a:srgbClr val="FFFFFF"/>
                      </a:solidFill>
                      <a:prstDash val="solid"/>
                      <a:round/>
                      <a:headEnd type="none" w="med" len="med"/>
                      <a:tailEnd type="none" w="med" len="med"/>
                    </a:lnB>
                    <a:solidFill>
                      <a:srgbClr val="31356E">
                        <a:alpha val="95686"/>
                      </a:srgbClr>
                    </a:solidFill>
                  </a:tcPr>
                </a:tc>
              </a:tr>
              <a:tr h="1261899">
                <a:tc>
                  <a:txBody>
                    <a:bodyPr anchor="t" rtlCol="false"/>
                    <a:lstStyle/>
                    <a:p>
                      <a:pPr algn="l">
                        <a:defRPr/>
                      </a:pPr>
                      <a:r>
                        <a:rPr lang="en-US">
                          <a:solidFill>
                            <a:srgbClr val="FFFFFF">
                              <a:alpha val="95686"/>
                            </a:srgbClr>
                          </a:solidFill>
                          <a:latin typeface="Muli Regular Bold"/>
                        </a:rPr>
                        <a:t>Hồ Duy Mạnh</a:t>
                      </a:r>
                      <a:endParaRPr lang="en-US" sz="1100"/>
                    </a:p>
                  </a:txBody>
                  <a:tcPr>
                    <a:lnL cmpd="sng" algn="ctr" cap="flat" w="31181">
                      <a:solidFill>
                        <a:srgbClr val="FFFFFF"/>
                      </a:solidFill>
                      <a:prstDash val="solid"/>
                      <a:round/>
                      <a:headEnd type="none" w="med" len="med"/>
                      <a:tailEnd type="none" w="med" len="med"/>
                    </a:lnL>
                    <a:lnR cmpd="sng" algn="ctr" cap="flat" w="31181">
                      <a:solidFill>
                        <a:srgbClr val="FFFFFF"/>
                      </a:solidFill>
                      <a:prstDash val="solid"/>
                      <a:round/>
                      <a:headEnd type="none" w="med" len="med"/>
                      <a:tailEnd type="none" w="med" len="med"/>
                    </a:lnR>
                    <a:lnT cmpd="sng" algn="ctr" cap="flat" w="31181">
                      <a:solidFill>
                        <a:srgbClr val="FFFFFF"/>
                      </a:solidFill>
                      <a:prstDash val="solid"/>
                      <a:round/>
                      <a:headEnd type="none" w="med" len="med"/>
                      <a:tailEnd type="none" w="med" len="med"/>
                    </a:lnT>
                    <a:lnB cmpd="sng" algn="ctr" cap="flat" w="31181">
                      <a:solidFill>
                        <a:srgbClr val="FFFFFF"/>
                      </a:solidFill>
                      <a:prstDash val="solid"/>
                      <a:round/>
                      <a:headEnd type="none" w="med" len="med"/>
                      <a:tailEnd type="none" w="med" len="med"/>
                    </a:lnB>
                    <a:solidFill>
                      <a:srgbClr val="31356E">
                        <a:alpha val="95686"/>
                      </a:srgbClr>
                    </a:solidFill>
                  </a:tcPr>
                </a:tc>
                <a:tc>
                  <a:txBody>
                    <a:bodyPr anchor="t" rtlCol="false"/>
                    <a:lstStyle/>
                    <a:p>
                      <a:pPr algn="l">
                        <a:defRPr/>
                      </a:pPr>
                      <a:r>
                        <a:rPr lang="en-US">
                          <a:solidFill>
                            <a:srgbClr val="FFFFFF">
                              <a:alpha val="95686"/>
                            </a:srgbClr>
                          </a:solidFill>
                          <a:latin typeface="Muli Regular Bold"/>
                        </a:rPr>
                        <a:t>Thiết kế cơ sở dữ liệu, xây dựng giao diện, xây dựng các chức năng đăng nhập và đăng kí tài khoản khách hàng</a:t>
                      </a:r>
                      <a:endParaRPr lang="en-US" sz="1100"/>
                    </a:p>
                  </a:txBody>
                  <a:tcPr>
                    <a:lnL cmpd="sng" algn="ctr" cap="flat" w="31181">
                      <a:solidFill>
                        <a:srgbClr val="FFFFFF"/>
                      </a:solidFill>
                      <a:prstDash val="solid"/>
                      <a:round/>
                      <a:headEnd type="none" w="med" len="med"/>
                      <a:tailEnd type="none" w="med" len="med"/>
                    </a:lnL>
                    <a:lnR cmpd="sng" algn="ctr" cap="flat" w="31181">
                      <a:solidFill>
                        <a:srgbClr val="FFFFFF"/>
                      </a:solidFill>
                      <a:prstDash val="solid"/>
                      <a:round/>
                      <a:headEnd type="none" w="med" len="med"/>
                      <a:tailEnd type="none" w="med" len="med"/>
                    </a:lnR>
                    <a:lnT cmpd="sng" algn="ctr" cap="flat" w="31181">
                      <a:solidFill>
                        <a:srgbClr val="FFFFFF"/>
                      </a:solidFill>
                      <a:prstDash val="solid"/>
                      <a:round/>
                      <a:headEnd type="none" w="med" len="med"/>
                      <a:tailEnd type="none" w="med" len="med"/>
                    </a:lnT>
                    <a:lnB cmpd="sng" algn="ctr" cap="flat" w="31181">
                      <a:solidFill>
                        <a:srgbClr val="FFFFFF"/>
                      </a:solidFill>
                      <a:prstDash val="solid"/>
                      <a:round/>
                      <a:headEnd type="none" w="med" len="med"/>
                      <a:tailEnd type="none" w="med" len="med"/>
                    </a:lnB>
                    <a:solidFill>
                      <a:srgbClr val="31356E">
                        <a:alpha val="95686"/>
                      </a:srgbClr>
                    </a:solidFill>
                  </a:tcPr>
                </a:tc>
              </a:tr>
            </a:tbl>
          </a:graphicData>
        </a:graphic>
      </p:graphicFrame>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1356E"/>
        </a:solidFill>
      </p:bgPr>
    </p:bg>
    <p:spTree>
      <p:nvGrpSpPr>
        <p:cNvPr id="1" name=""/>
        <p:cNvGrpSpPr/>
        <p:nvPr/>
      </p:nvGrpSpPr>
      <p:grpSpPr>
        <a:xfrm>
          <a:off x="0" y="0"/>
          <a:ext cx="0" cy="0"/>
          <a:chOff x="0" y="0"/>
          <a:chExt cx="0" cy="0"/>
        </a:xfrm>
      </p:grpSpPr>
      <p:grpSp>
        <p:nvGrpSpPr>
          <p:cNvPr name="Group 2" id="2"/>
          <p:cNvGrpSpPr/>
          <p:nvPr/>
        </p:nvGrpSpPr>
        <p:grpSpPr>
          <a:xfrm rot="-10800000">
            <a:off x="1063368" y="6130862"/>
            <a:ext cx="16161265" cy="86468"/>
            <a:chOff x="0" y="0"/>
            <a:chExt cx="106815392" cy="571500"/>
          </a:xfrm>
        </p:grpSpPr>
        <p:sp>
          <p:nvSpPr>
            <p:cNvPr name="Freeform 3" id="3"/>
            <p:cNvSpPr/>
            <p:nvPr/>
          </p:nvSpPr>
          <p:spPr>
            <a:xfrm>
              <a:off x="0" y="255270"/>
              <a:ext cx="106815396" cy="69850"/>
            </a:xfrm>
            <a:custGeom>
              <a:avLst/>
              <a:gdLst/>
              <a:ahLst/>
              <a:cxnLst/>
              <a:rect r="r" b="b" t="t" l="l"/>
              <a:pathLst>
                <a:path h="69850" w="106815396">
                  <a:moveTo>
                    <a:pt x="106524561" y="0"/>
                  </a:moveTo>
                  <a:lnTo>
                    <a:pt x="0" y="0"/>
                  </a:lnTo>
                  <a:lnTo>
                    <a:pt x="0" y="69850"/>
                  </a:lnTo>
                  <a:lnTo>
                    <a:pt x="106815396" y="69850"/>
                  </a:lnTo>
                  <a:lnTo>
                    <a:pt x="106815396" y="0"/>
                  </a:lnTo>
                  <a:close/>
                </a:path>
              </a:pathLst>
            </a:custGeom>
            <a:solidFill>
              <a:srgbClr val="FFFFFF"/>
            </a:solidFill>
          </p:spPr>
        </p:sp>
      </p:grpSp>
      <p:grpSp>
        <p:nvGrpSpPr>
          <p:cNvPr name="Group 4" id="4"/>
          <p:cNvGrpSpPr/>
          <p:nvPr/>
        </p:nvGrpSpPr>
        <p:grpSpPr>
          <a:xfrm rot="0">
            <a:off x="14068657" y="3133144"/>
            <a:ext cx="2964650" cy="1932659"/>
            <a:chOff x="0" y="0"/>
            <a:chExt cx="65804146" cy="42897807"/>
          </a:xfrm>
        </p:grpSpPr>
        <p:sp>
          <p:nvSpPr>
            <p:cNvPr name="Freeform 5" id="5"/>
            <p:cNvSpPr/>
            <p:nvPr/>
          </p:nvSpPr>
          <p:spPr>
            <a:xfrm>
              <a:off x="-12700" y="-12700"/>
              <a:ext cx="65829545" cy="42923206"/>
            </a:xfrm>
            <a:custGeom>
              <a:avLst/>
              <a:gdLst/>
              <a:ahLst/>
              <a:cxnLst/>
              <a:rect r="r" b="b" t="t" l="l"/>
              <a:pathLst>
                <a:path h="42923206" w="65829545">
                  <a:moveTo>
                    <a:pt x="64967216" y="0"/>
                  </a:moveTo>
                  <a:lnTo>
                    <a:pt x="862330" y="0"/>
                  </a:lnTo>
                  <a:cubicBezTo>
                    <a:pt x="389890" y="0"/>
                    <a:pt x="0" y="389890"/>
                    <a:pt x="0" y="862330"/>
                  </a:cubicBezTo>
                  <a:lnTo>
                    <a:pt x="0" y="42060878"/>
                  </a:lnTo>
                  <a:cubicBezTo>
                    <a:pt x="0" y="42533317"/>
                    <a:pt x="389890" y="42923206"/>
                    <a:pt x="862330" y="42923206"/>
                  </a:cubicBezTo>
                  <a:lnTo>
                    <a:pt x="64967216" y="42923206"/>
                  </a:lnTo>
                  <a:cubicBezTo>
                    <a:pt x="65439658" y="42923206"/>
                    <a:pt x="65829545" y="42533317"/>
                    <a:pt x="65829545" y="42060878"/>
                  </a:cubicBezTo>
                  <a:lnTo>
                    <a:pt x="65829545" y="862330"/>
                  </a:lnTo>
                  <a:cubicBezTo>
                    <a:pt x="65829545" y="389890"/>
                    <a:pt x="65439658" y="0"/>
                    <a:pt x="64967216" y="0"/>
                  </a:cubicBezTo>
                  <a:close/>
                  <a:moveTo>
                    <a:pt x="65639045" y="927100"/>
                  </a:moveTo>
                  <a:lnTo>
                    <a:pt x="65639045" y="42060878"/>
                  </a:lnTo>
                  <a:cubicBezTo>
                    <a:pt x="65639045" y="42427906"/>
                    <a:pt x="65334245" y="42732706"/>
                    <a:pt x="64967216" y="42732706"/>
                  </a:cubicBezTo>
                  <a:lnTo>
                    <a:pt x="862330" y="42732706"/>
                  </a:lnTo>
                  <a:cubicBezTo>
                    <a:pt x="495300" y="42732706"/>
                    <a:pt x="190500" y="42427906"/>
                    <a:pt x="190500" y="42060878"/>
                  </a:cubicBezTo>
                  <a:lnTo>
                    <a:pt x="190500" y="862330"/>
                  </a:lnTo>
                  <a:cubicBezTo>
                    <a:pt x="190500" y="495300"/>
                    <a:pt x="495300" y="190500"/>
                    <a:pt x="862330" y="190500"/>
                  </a:cubicBezTo>
                  <a:lnTo>
                    <a:pt x="64967216" y="190500"/>
                  </a:lnTo>
                  <a:cubicBezTo>
                    <a:pt x="65334245" y="190500"/>
                    <a:pt x="65639045" y="495300"/>
                    <a:pt x="65639045" y="862330"/>
                  </a:cubicBezTo>
                  <a:lnTo>
                    <a:pt x="65639045" y="927100"/>
                  </a:lnTo>
                  <a:close/>
                </a:path>
              </a:pathLst>
            </a:custGeom>
            <a:solidFill>
              <a:srgbClr val="FFFFFF"/>
            </a:solidFill>
          </p:spPr>
        </p:sp>
      </p:grpSp>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5400000">
            <a:off x="15750726" y="5748061"/>
            <a:ext cx="844249" cy="844249"/>
          </a:xfrm>
          <a:prstGeom prst="rect">
            <a:avLst/>
          </a:prstGeom>
        </p:spPr>
      </p:pic>
      <p:pic>
        <p:nvPicPr>
          <p:cNvPr name="Picture 7" id="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5948976" y="5946311"/>
            <a:ext cx="447748" cy="447748"/>
          </a:xfrm>
          <a:prstGeom prst="rect">
            <a:avLst/>
          </a:prstGeom>
        </p:spPr>
      </p:pic>
      <p:grpSp>
        <p:nvGrpSpPr>
          <p:cNvPr name="Group 8" id="8"/>
          <p:cNvGrpSpPr/>
          <p:nvPr/>
        </p:nvGrpSpPr>
        <p:grpSpPr>
          <a:xfrm rot="5400000">
            <a:off x="16092368" y="6089703"/>
            <a:ext cx="160964" cy="160964"/>
            <a:chOff x="0" y="0"/>
            <a:chExt cx="6350000" cy="6350000"/>
          </a:xfrm>
        </p:grpSpPr>
        <p:sp>
          <p:nvSpPr>
            <p:cNvPr name="Freeform 9" id="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name="Picture 10" id="1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50450" b="50230"/>
          <a:stretch>
            <a:fillRect/>
          </a:stretch>
        </p:blipFill>
        <p:spPr>
          <a:xfrm flipH="false" flipV="false" rot="5400000">
            <a:off x="16176512" y="5631190"/>
            <a:ext cx="532973" cy="535333"/>
          </a:xfrm>
          <a:prstGeom prst="rect">
            <a:avLst/>
          </a:prstGeom>
        </p:spPr>
      </p:pic>
      <p:grpSp>
        <p:nvGrpSpPr>
          <p:cNvPr name="Group 11" id="11"/>
          <p:cNvGrpSpPr/>
          <p:nvPr/>
        </p:nvGrpSpPr>
        <p:grpSpPr>
          <a:xfrm rot="-5400000">
            <a:off x="15745321" y="5494063"/>
            <a:ext cx="855058" cy="71747"/>
            <a:chOff x="0" y="0"/>
            <a:chExt cx="6054191" cy="508000"/>
          </a:xfrm>
        </p:grpSpPr>
        <p:sp>
          <p:nvSpPr>
            <p:cNvPr name="Freeform 12" id="12"/>
            <p:cNvSpPr/>
            <p:nvPr/>
          </p:nvSpPr>
          <p:spPr>
            <a:xfrm>
              <a:off x="0" y="49530"/>
              <a:ext cx="6054191" cy="408940"/>
            </a:xfrm>
            <a:custGeom>
              <a:avLst/>
              <a:gdLst/>
              <a:ahLst/>
              <a:cxnLst/>
              <a:rect r="r" b="b" t="t" l="l"/>
              <a:pathLst>
                <a:path h="408940" w="6054191">
                  <a:moveTo>
                    <a:pt x="5848451" y="0"/>
                  </a:moveTo>
                  <a:cubicBezTo>
                    <a:pt x="5748121" y="0"/>
                    <a:pt x="5665571" y="72390"/>
                    <a:pt x="5646521" y="166370"/>
                  </a:cubicBezTo>
                  <a:lnTo>
                    <a:pt x="0" y="166370"/>
                  </a:lnTo>
                  <a:lnTo>
                    <a:pt x="0" y="242570"/>
                  </a:lnTo>
                  <a:lnTo>
                    <a:pt x="5647791" y="242570"/>
                  </a:lnTo>
                  <a:cubicBezTo>
                    <a:pt x="5665571" y="337820"/>
                    <a:pt x="5749391" y="408940"/>
                    <a:pt x="5849721" y="408940"/>
                  </a:cubicBezTo>
                  <a:cubicBezTo>
                    <a:pt x="5962751" y="408940"/>
                    <a:pt x="6054191" y="317500"/>
                    <a:pt x="6054191" y="204470"/>
                  </a:cubicBezTo>
                  <a:cubicBezTo>
                    <a:pt x="6054191" y="91440"/>
                    <a:pt x="5962751" y="0"/>
                    <a:pt x="5848451" y="0"/>
                  </a:cubicBezTo>
                  <a:close/>
                </a:path>
              </a:pathLst>
            </a:custGeom>
            <a:solidFill>
              <a:srgbClr val="FFFFFF"/>
            </a:solidFill>
          </p:spPr>
        </p:sp>
      </p:grpSp>
      <p:grpSp>
        <p:nvGrpSpPr>
          <p:cNvPr name="Group 13" id="13"/>
          <p:cNvGrpSpPr/>
          <p:nvPr/>
        </p:nvGrpSpPr>
        <p:grpSpPr>
          <a:xfrm rot="0">
            <a:off x="3342591" y="2713656"/>
            <a:ext cx="2488793" cy="2643151"/>
            <a:chOff x="0" y="0"/>
            <a:chExt cx="55241895" cy="58668069"/>
          </a:xfrm>
        </p:grpSpPr>
        <p:sp>
          <p:nvSpPr>
            <p:cNvPr name="Freeform 14" id="14"/>
            <p:cNvSpPr/>
            <p:nvPr/>
          </p:nvSpPr>
          <p:spPr>
            <a:xfrm>
              <a:off x="-12700" y="-12700"/>
              <a:ext cx="55267293" cy="58693472"/>
            </a:xfrm>
            <a:custGeom>
              <a:avLst/>
              <a:gdLst/>
              <a:ahLst/>
              <a:cxnLst/>
              <a:rect r="r" b="b" t="t" l="l"/>
              <a:pathLst>
                <a:path h="58693472" w="55267293">
                  <a:moveTo>
                    <a:pt x="54404964" y="0"/>
                  </a:moveTo>
                  <a:lnTo>
                    <a:pt x="862330" y="0"/>
                  </a:lnTo>
                  <a:cubicBezTo>
                    <a:pt x="389890" y="0"/>
                    <a:pt x="0" y="389890"/>
                    <a:pt x="0" y="862330"/>
                  </a:cubicBezTo>
                  <a:lnTo>
                    <a:pt x="0" y="57831137"/>
                  </a:lnTo>
                  <a:cubicBezTo>
                    <a:pt x="0" y="58303579"/>
                    <a:pt x="389890" y="58693472"/>
                    <a:pt x="862330" y="58693472"/>
                  </a:cubicBezTo>
                  <a:lnTo>
                    <a:pt x="54404964" y="58693472"/>
                  </a:lnTo>
                  <a:cubicBezTo>
                    <a:pt x="54877407" y="58693472"/>
                    <a:pt x="55267293" y="58303579"/>
                    <a:pt x="55267293" y="57831137"/>
                  </a:cubicBezTo>
                  <a:lnTo>
                    <a:pt x="55267293" y="862330"/>
                  </a:lnTo>
                  <a:cubicBezTo>
                    <a:pt x="55267293" y="389890"/>
                    <a:pt x="54877407" y="0"/>
                    <a:pt x="54404964" y="0"/>
                  </a:cubicBezTo>
                  <a:close/>
                  <a:moveTo>
                    <a:pt x="55076793" y="927100"/>
                  </a:moveTo>
                  <a:lnTo>
                    <a:pt x="55076793" y="57831137"/>
                  </a:lnTo>
                  <a:cubicBezTo>
                    <a:pt x="55076793" y="58198172"/>
                    <a:pt x="54771993" y="58502972"/>
                    <a:pt x="54404964" y="58502972"/>
                  </a:cubicBezTo>
                  <a:lnTo>
                    <a:pt x="862330" y="58502972"/>
                  </a:lnTo>
                  <a:cubicBezTo>
                    <a:pt x="495300" y="58502972"/>
                    <a:pt x="190500" y="58198172"/>
                    <a:pt x="190500" y="57831137"/>
                  </a:cubicBezTo>
                  <a:lnTo>
                    <a:pt x="190500" y="862330"/>
                  </a:lnTo>
                  <a:cubicBezTo>
                    <a:pt x="190500" y="495300"/>
                    <a:pt x="495300" y="190500"/>
                    <a:pt x="862330" y="190500"/>
                  </a:cubicBezTo>
                  <a:lnTo>
                    <a:pt x="54404964" y="190500"/>
                  </a:lnTo>
                  <a:cubicBezTo>
                    <a:pt x="54771993" y="190500"/>
                    <a:pt x="55076793" y="495300"/>
                    <a:pt x="55076793" y="862330"/>
                  </a:cubicBezTo>
                  <a:lnTo>
                    <a:pt x="55076793" y="927100"/>
                  </a:lnTo>
                  <a:close/>
                </a:path>
              </a:pathLst>
            </a:custGeom>
            <a:solidFill>
              <a:srgbClr val="FFFFFF"/>
            </a:solidFill>
          </p:spPr>
        </p:sp>
      </p:grpSp>
      <p:grpSp>
        <p:nvGrpSpPr>
          <p:cNvPr name="Group 15" id="15"/>
          <p:cNvGrpSpPr/>
          <p:nvPr/>
        </p:nvGrpSpPr>
        <p:grpSpPr>
          <a:xfrm rot="0">
            <a:off x="12758492" y="7132976"/>
            <a:ext cx="2483494" cy="2201979"/>
            <a:chOff x="0" y="0"/>
            <a:chExt cx="55124283" cy="48875702"/>
          </a:xfrm>
        </p:grpSpPr>
        <p:sp>
          <p:nvSpPr>
            <p:cNvPr name="Freeform 16" id="16"/>
            <p:cNvSpPr/>
            <p:nvPr/>
          </p:nvSpPr>
          <p:spPr>
            <a:xfrm>
              <a:off x="-12700" y="-12700"/>
              <a:ext cx="55149682" cy="48901102"/>
            </a:xfrm>
            <a:custGeom>
              <a:avLst/>
              <a:gdLst/>
              <a:ahLst/>
              <a:cxnLst/>
              <a:rect r="r" b="b" t="t" l="l"/>
              <a:pathLst>
                <a:path h="48901102" w="55149682">
                  <a:moveTo>
                    <a:pt x="54287353" y="0"/>
                  </a:moveTo>
                  <a:lnTo>
                    <a:pt x="862330" y="0"/>
                  </a:lnTo>
                  <a:cubicBezTo>
                    <a:pt x="389890" y="0"/>
                    <a:pt x="0" y="389890"/>
                    <a:pt x="0" y="862330"/>
                  </a:cubicBezTo>
                  <a:lnTo>
                    <a:pt x="0" y="48038773"/>
                  </a:lnTo>
                  <a:cubicBezTo>
                    <a:pt x="0" y="48511213"/>
                    <a:pt x="389890" y="48901102"/>
                    <a:pt x="862330" y="48901102"/>
                  </a:cubicBezTo>
                  <a:lnTo>
                    <a:pt x="54287353" y="48901102"/>
                  </a:lnTo>
                  <a:cubicBezTo>
                    <a:pt x="54759796" y="48901102"/>
                    <a:pt x="55149682" y="48511213"/>
                    <a:pt x="55149682" y="48038773"/>
                  </a:cubicBezTo>
                  <a:lnTo>
                    <a:pt x="55149682" y="862330"/>
                  </a:lnTo>
                  <a:cubicBezTo>
                    <a:pt x="55149682" y="389890"/>
                    <a:pt x="54759796" y="0"/>
                    <a:pt x="54287353" y="0"/>
                  </a:cubicBezTo>
                  <a:close/>
                  <a:moveTo>
                    <a:pt x="54959182" y="927100"/>
                  </a:moveTo>
                  <a:lnTo>
                    <a:pt x="54959182" y="48038773"/>
                  </a:lnTo>
                  <a:cubicBezTo>
                    <a:pt x="54959182" y="48405802"/>
                    <a:pt x="54654382" y="48710602"/>
                    <a:pt x="54287353" y="48710602"/>
                  </a:cubicBezTo>
                  <a:lnTo>
                    <a:pt x="862330" y="48710602"/>
                  </a:lnTo>
                  <a:cubicBezTo>
                    <a:pt x="495300" y="48710602"/>
                    <a:pt x="190500" y="48405802"/>
                    <a:pt x="190500" y="48038773"/>
                  </a:cubicBezTo>
                  <a:lnTo>
                    <a:pt x="190500" y="862330"/>
                  </a:lnTo>
                  <a:cubicBezTo>
                    <a:pt x="190500" y="495300"/>
                    <a:pt x="495300" y="190500"/>
                    <a:pt x="862330" y="190500"/>
                  </a:cubicBezTo>
                  <a:lnTo>
                    <a:pt x="54287353" y="190500"/>
                  </a:lnTo>
                  <a:cubicBezTo>
                    <a:pt x="54654382" y="190500"/>
                    <a:pt x="54959182" y="495300"/>
                    <a:pt x="54959182" y="862330"/>
                  </a:cubicBezTo>
                  <a:lnTo>
                    <a:pt x="54959182" y="927100"/>
                  </a:lnTo>
                  <a:close/>
                </a:path>
              </a:pathLst>
            </a:custGeom>
            <a:solidFill>
              <a:srgbClr val="FFFFFF"/>
            </a:solidFill>
          </p:spPr>
        </p:sp>
      </p:grpSp>
      <p:grpSp>
        <p:nvGrpSpPr>
          <p:cNvPr name="Group 17" id="17"/>
          <p:cNvGrpSpPr/>
          <p:nvPr/>
        </p:nvGrpSpPr>
        <p:grpSpPr>
          <a:xfrm rot="5400000">
            <a:off x="11227732" y="5336456"/>
            <a:ext cx="1551767" cy="959940"/>
            <a:chOff x="0" y="0"/>
            <a:chExt cx="2069023" cy="1279920"/>
          </a:xfrm>
        </p:grpSpPr>
        <p:pic>
          <p:nvPicPr>
            <p:cNvPr name="Picture 18" id="1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943358" y="154255"/>
              <a:ext cx="1125665" cy="1125665"/>
            </a:xfrm>
            <a:prstGeom prst="rect">
              <a:avLst/>
            </a:prstGeom>
          </p:spPr>
        </p:pic>
        <p:pic>
          <p:nvPicPr>
            <p:cNvPr name="Picture 19" id="1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207692" y="418588"/>
              <a:ext cx="596998" cy="596998"/>
            </a:xfrm>
            <a:prstGeom prst="rect">
              <a:avLst/>
            </a:prstGeom>
          </p:spPr>
        </p:pic>
        <p:grpSp>
          <p:nvGrpSpPr>
            <p:cNvPr name="Group 20" id="20"/>
            <p:cNvGrpSpPr/>
            <p:nvPr/>
          </p:nvGrpSpPr>
          <p:grpSpPr>
            <a:xfrm rot="0">
              <a:off x="1398881" y="609778"/>
              <a:ext cx="214619" cy="214619"/>
              <a:chOff x="0" y="0"/>
              <a:chExt cx="6350000" cy="6350000"/>
            </a:xfrm>
          </p:grpSpPr>
          <p:sp>
            <p:nvSpPr>
              <p:cNvPr name="Freeform 21" id="2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name="Picture 22" id="2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50450" b="50230"/>
            <a:stretch>
              <a:fillRect/>
            </a:stretch>
          </p:blipFill>
          <p:spPr>
            <a:xfrm flipH="false" flipV="false" rot="0">
              <a:off x="789104" y="0"/>
              <a:ext cx="710630" cy="713778"/>
            </a:xfrm>
            <a:prstGeom prst="rect">
              <a:avLst/>
            </a:prstGeom>
          </p:spPr>
        </p:pic>
        <p:grpSp>
          <p:nvGrpSpPr>
            <p:cNvPr name="Group 23" id="23"/>
            <p:cNvGrpSpPr/>
            <p:nvPr/>
          </p:nvGrpSpPr>
          <p:grpSpPr>
            <a:xfrm rot="-10800000">
              <a:off x="0" y="669256"/>
              <a:ext cx="1222565" cy="95663"/>
              <a:chOff x="0" y="0"/>
              <a:chExt cx="6492225" cy="508000"/>
            </a:xfrm>
          </p:grpSpPr>
          <p:sp>
            <p:nvSpPr>
              <p:cNvPr name="Freeform 24" id="24"/>
              <p:cNvSpPr/>
              <p:nvPr/>
            </p:nvSpPr>
            <p:spPr>
              <a:xfrm>
                <a:off x="0" y="49530"/>
                <a:ext cx="6492225" cy="408940"/>
              </a:xfrm>
              <a:custGeom>
                <a:avLst/>
                <a:gdLst/>
                <a:ahLst/>
                <a:cxnLst/>
                <a:rect r="r" b="b" t="t" l="l"/>
                <a:pathLst>
                  <a:path h="408940" w="6492225">
                    <a:moveTo>
                      <a:pt x="6286485" y="0"/>
                    </a:moveTo>
                    <a:cubicBezTo>
                      <a:pt x="6186155" y="0"/>
                      <a:pt x="6103605" y="72390"/>
                      <a:pt x="6084555" y="166370"/>
                    </a:cubicBezTo>
                    <a:lnTo>
                      <a:pt x="0" y="166370"/>
                    </a:lnTo>
                    <a:lnTo>
                      <a:pt x="0" y="242570"/>
                    </a:lnTo>
                    <a:lnTo>
                      <a:pt x="6085825" y="242570"/>
                    </a:lnTo>
                    <a:cubicBezTo>
                      <a:pt x="6103605" y="337820"/>
                      <a:pt x="6187425" y="408940"/>
                      <a:pt x="6287755" y="408940"/>
                    </a:cubicBezTo>
                    <a:cubicBezTo>
                      <a:pt x="6400785" y="408940"/>
                      <a:pt x="6492225" y="317500"/>
                      <a:pt x="6492225" y="204470"/>
                    </a:cubicBezTo>
                    <a:cubicBezTo>
                      <a:pt x="6492225" y="91440"/>
                      <a:pt x="6400785" y="0"/>
                      <a:pt x="6286485" y="0"/>
                    </a:cubicBezTo>
                    <a:close/>
                  </a:path>
                </a:pathLst>
              </a:custGeom>
              <a:solidFill>
                <a:srgbClr val="FFFFFF"/>
              </a:solidFill>
            </p:spPr>
          </p:sp>
        </p:grpSp>
      </p:grpSp>
      <p:grpSp>
        <p:nvGrpSpPr>
          <p:cNvPr name="Group 25" id="25"/>
          <p:cNvGrpSpPr/>
          <p:nvPr/>
        </p:nvGrpSpPr>
        <p:grpSpPr>
          <a:xfrm rot="0">
            <a:off x="8927534" y="7199891"/>
            <a:ext cx="2622930" cy="2203510"/>
            <a:chOff x="0" y="0"/>
            <a:chExt cx="58219230" cy="48909685"/>
          </a:xfrm>
        </p:grpSpPr>
        <p:sp>
          <p:nvSpPr>
            <p:cNvPr name="Freeform 26" id="26"/>
            <p:cNvSpPr/>
            <p:nvPr/>
          </p:nvSpPr>
          <p:spPr>
            <a:xfrm>
              <a:off x="-12700" y="-12700"/>
              <a:ext cx="58244631" cy="48935084"/>
            </a:xfrm>
            <a:custGeom>
              <a:avLst/>
              <a:gdLst/>
              <a:ahLst/>
              <a:cxnLst/>
              <a:rect r="r" b="b" t="t" l="l"/>
              <a:pathLst>
                <a:path h="48935084" w="58244631">
                  <a:moveTo>
                    <a:pt x="57382302" y="0"/>
                  </a:moveTo>
                  <a:lnTo>
                    <a:pt x="862330" y="0"/>
                  </a:lnTo>
                  <a:cubicBezTo>
                    <a:pt x="389890" y="0"/>
                    <a:pt x="0" y="389890"/>
                    <a:pt x="0" y="862330"/>
                  </a:cubicBezTo>
                  <a:lnTo>
                    <a:pt x="0" y="48072756"/>
                  </a:lnTo>
                  <a:cubicBezTo>
                    <a:pt x="0" y="48545195"/>
                    <a:pt x="389890" y="48935084"/>
                    <a:pt x="862330" y="48935084"/>
                  </a:cubicBezTo>
                  <a:lnTo>
                    <a:pt x="57382302" y="48935084"/>
                  </a:lnTo>
                  <a:cubicBezTo>
                    <a:pt x="57854738" y="48935084"/>
                    <a:pt x="58244631" y="48545195"/>
                    <a:pt x="58244631" y="48072756"/>
                  </a:cubicBezTo>
                  <a:lnTo>
                    <a:pt x="58244631" y="862330"/>
                  </a:lnTo>
                  <a:cubicBezTo>
                    <a:pt x="58244631" y="389890"/>
                    <a:pt x="57854738" y="0"/>
                    <a:pt x="57382302" y="0"/>
                  </a:cubicBezTo>
                  <a:close/>
                  <a:moveTo>
                    <a:pt x="58054131" y="927100"/>
                  </a:moveTo>
                  <a:lnTo>
                    <a:pt x="58054131" y="48072756"/>
                  </a:lnTo>
                  <a:cubicBezTo>
                    <a:pt x="58054131" y="48439784"/>
                    <a:pt x="57749331" y="48744584"/>
                    <a:pt x="57382302" y="48744584"/>
                  </a:cubicBezTo>
                  <a:lnTo>
                    <a:pt x="862330" y="48744584"/>
                  </a:lnTo>
                  <a:cubicBezTo>
                    <a:pt x="495300" y="48744584"/>
                    <a:pt x="190500" y="48439784"/>
                    <a:pt x="190500" y="48072756"/>
                  </a:cubicBezTo>
                  <a:lnTo>
                    <a:pt x="190500" y="862330"/>
                  </a:lnTo>
                  <a:cubicBezTo>
                    <a:pt x="190500" y="495300"/>
                    <a:pt x="495300" y="190500"/>
                    <a:pt x="862330" y="190500"/>
                  </a:cubicBezTo>
                  <a:lnTo>
                    <a:pt x="57382302" y="190500"/>
                  </a:lnTo>
                  <a:cubicBezTo>
                    <a:pt x="57749331" y="190500"/>
                    <a:pt x="58054131" y="495300"/>
                    <a:pt x="58054131" y="862330"/>
                  </a:cubicBezTo>
                  <a:lnTo>
                    <a:pt x="58054131" y="927100"/>
                  </a:lnTo>
                  <a:close/>
                </a:path>
              </a:pathLst>
            </a:custGeom>
            <a:solidFill>
              <a:srgbClr val="FFFFFF"/>
            </a:solidFill>
          </p:spPr>
        </p:sp>
      </p:grpSp>
      <p:grpSp>
        <p:nvGrpSpPr>
          <p:cNvPr name="Group 27" id="27"/>
          <p:cNvGrpSpPr/>
          <p:nvPr/>
        </p:nvGrpSpPr>
        <p:grpSpPr>
          <a:xfrm rot="5400000">
            <a:off x="9440631" y="5987357"/>
            <a:ext cx="1443008" cy="959940"/>
            <a:chOff x="0" y="0"/>
            <a:chExt cx="1924010" cy="1279920"/>
          </a:xfrm>
        </p:grpSpPr>
        <p:pic>
          <p:nvPicPr>
            <p:cNvPr name="Picture 28" id="2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0"/>
              <a:ext cx="1125665" cy="1125665"/>
            </a:xfrm>
            <a:prstGeom prst="rect">
              <a:avLst/>
            </a:prstGeom>
          </p:spPr>
        </p:pic>
        <p:pic>
          <p:nvPicPr>
            <p:cNvPr name="Picture 29" id="29"/>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10800000">
              <a:off x="264334" y="264334"/>
              <a:ext cx="596998" cy="596998"/>
            </a:xfrm>
            <a:prstGeom prst="rect">
              <a:avLst/>
            </a:prstGeom>
          </p:spPr>
        </p:pic>
        <p:grpSp>
          <p:nvGrpSpPr>
            <p:cNvPr name="Group 30" id="30"/>
            <p:cNvGrpSpPr/>
            <p:nvPr/>
          </p:nvGrpSpPr>
          <p:grpSpPr>
            <a:xfrm rot="-10800000">
              <a:off x="455523" y="455523"/>
              <a:ext cx="214619" cy="214619"/>
              <a:chOff x="0" y="0"/>
              <a:chExt cx="6350000" cy="6350000"/>
            </a:xfrm>
          </p:grpSpPr>
          <p:sp>
            <p:nvSpPr>
              <p:cNvPr name="Freeform 31" id="3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name="Picture 32" id="3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50450" b="50230"/>
            <a:stretch>
              <a:fillRect/>
            </a:stretch>
          </p:blipFill>
          <p:spPr>
            <a:xfrm flipH="false" flipV="false" rot="-10800000">
              <a:off x="569289" y="566142"/>
              <a:ext cx="710630" cy="713778"/>
            </a:xfrm>
            <a:prstGeom prst="rect">
              <a:avLst/>
            </a:prstGeom>
          </p:spPr>
        </p:pic>
        <p:grpSp>
          <p:nvGrpSpPr>
            <p:cNvPr name="Group 33" id="33"/>
            <p:cNvGrpSpPr/>
            <p:nvPr/>
          </p:nvGrpSpPr>
          <p:grpSpPr>
            <a:xfrm rot="0">
              <a:off x="846458" y="515001"/>
              <a:ext cx="1077552" cy="95663"/>
              <a:chOff x="0" y="0"/>
              <a:chExt cx="5722158" cy="508000"/>
            </a:xfrm>
          </p:grpSpPr>
          <p:sp>
            <p:nvSpPr>
              <p:cNvPr name="Freeform 34" id="34"/>
              <p:cNvSpPr/>
              <p:nvPr/>
            </p:nvSpPr>
            <p:spPr>
              <a:xfrm>
                <a:off x="0" y="49530"/>
                <a:ext cx="5722158" cy="408940"/>
              </a:xfrm>
              <a:custGeom>
                <a:avLst/>
                <a:gdLst/>
                <a:ahLst/>
                <a:cxnLst/>
                <a:rect r="r" b="b" t="t" l="l"/>
                <a:pathLst>
                  <a:path h="408940" w="5722158">
                    <a:moveTo>
                      <a:pt x="5516418" y="0"/>
                    </a:moveTo>
                    <a:cubicBezTo>
                      <a:pt x="5416088" y="0"/>
                      <a:pt x="5333538" y="72390"/>
                      <a:pt x="5314488" y="166370"/>
                    </a:cubicBezTo>
                    <a:lnTo>
                      <a:pt x="0" y="166370"/>
                    </a:lnTo>
                    <a:lnTo>
                      <a:pt x="0" y="242570"/>
                    </a:lnTo>
                    <a:lnTo>
                      <a:pt x="5315758" y="242570"/>
                    </a:lnTo>
                    <a:cubicBezTo>
                      <a:pt x="5333538" y="337820"/>
                      <a:pt x="5417358" y="408940"/>
                      <a:pt x="5517688" y="408940"/>
                    </a:cubicBezTo>
                    <a:cubicBezTo>
                      <a:pt x="5630718" y="408940"/>
                      <a:pt x="5722158" y="317500"/>
                      <a:pt x="5722158" y="204470"/>
                    </a:cubicBezTo>
                    <a:cubicBezTo>
                      <a:pt x="5722158" y="91440"/>
                      <a:pt x="5630718" y="0"/>
                      <a:pt x="5516418" y="0"/>
                    </a:cubicBezTo>
                    <a:close/>
                  </a:path>
                </a:pathLst>
              </a:custGeom>
              <a:solidFill>
                <a:srgbClr val="FFFFFF"/>
              </a:solidFill>
            </p:spPr>
          </p:sp>
        </p:grpSp>
      </p:grpSp>
      <p:grpSp>
        <p:nvGrpSpPr>
          <p:cNvPr name="Group 35" id="35"/>
          <p:cNvGrpSpPr/>
          <p:nvPr/>
        </p:nvGrpSpPr>
        <p:grpSpPr>
          <a:xfrm rot="5400000">
            <a:off x="7567160" y="5284400"/>
            <a:ext cx="1655879" cy="959940"/>
            <a:chOff x="0" y="0"/>
            <a:chExt cx="2207839" cy="1279920"/>
          </a:xfrm>
        </p:grpSpPr>
        <p:grpSp>
          <p:nvGrpSpPr>
            <p:cNvPr name="Group 36" id="36"/>
            <p:cNvGrpSpPr/>
            <p:nvPr/>
          </p:nvGrpSpPr>
          <p:grpSpPr>
            <a:xfrm rot="0">
              <a:off x="1537697" y="609778"/>
              <a:ext cx="214619" cy="214619"/>
              <a:chOff x="0" y="0"/>
              <a:chExt cx="6350000" cy="6350000"/>
            </a:xfrm>
          </p:grpSpPr>
          <p:sp>
            <p:nvSpPr>
              <p:cNvPr name="Freeform 37" id="37"/>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name="Picture 38" id="3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82174" y="154255"/>
              <a:ext cx="1125665" cy="1125665"/>
            </a:xfrm>
            <a:prstGeom prst="rect">
              <a:avLst/>
            </a:prstGeom>
          </p:spPr>
        </p:pic>
        <p:pic>
          <p:nvPicPr>
            <p:cNvPr name="Picture 39" id="3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346508" y="418588"/>
              <a:ext cx="596998" cy="596998"/>
            </a:xfrm>
            <a:prstGeom prst="rect">
              <a:avLst/>
            </a:prstGeom>
          </p:spPr>
        </p:pic>
        <p:pic>
          <p:nvPicPr>
            <p:cNvPr name="Picture 40" id="4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50450" b="50230"/>
            <a:stretch>
              <a:fillRect/>
            </a:stretch>
          </p:blipFill>
          <p:spPr>
            <a:xfrm flipH="false" flipV="false" rot="0">
              <a:off x="927919" y="0"/>
              <a:ext cx="710630" cy="713778"/>
            </a:xfrm>
            <a:prstGeom prst="rect">
              <a:avLst/>
            </a:prstGeom>
          </p:spPr>
        </p:pic>
        <p:grpSp>
          <p:nvGrpSpPr>
            <p:cNvPr name="Group 41" id="41"/>
            <p:cNvGrpSpPr/>
            <p:nvPr/>
          </p:nvGrpSpPr>
          <p:grpSpPr>
            <a:xfrm rot="-10800000">
              <a:off x="0" y="669256"/>
              <a:ext cx="1361381" cy="95663"/>
              <a:chOff x="0" y="0"/>
              <a:chExt cx="7229383" cy="508000"/>
            </a:xfrm>
          </p:grpSpPr>
          <p:sp>
            <p:nvSpPr>
              <p:cNvPr name="Freeform 42" id="42"/>
              <p:cNvSpPr/>
              <p:nvPr/>
            </p:nvSpPr>
            <p:spPr>
              <a:xfrm>
                <a:off x="0" y="49530"/>
                <a:ext cx="7229383" cy="408940"/>
              </a:xfrm>
              <a:custGeom>
                <a:avLst/>
                <a:gdLst/>
                <a:ahLst/>
                <a:cxnLst/>
                <a:rect r="r" b="b" t="t" l="l"/>
                <a:pathLst>
                  <a:path h="408940" w="7229383">
                    <a:moveTo>
                      <a:pt x="7023643" y="0"/>
                    </a:moveTo>
                    <a:cubicBezTo>
                      <a:pt x="6923313" y="0"/>
                      <a:pt x="6840763" y="72390"/>
                      <a:pt x="6821713" y="166370"/>
                    </a:cubicBezTo>
                    <a:lnTo>
                      <a:pt x="0" y="166370"/>
                    </a:lnTo>
                    <a:lnTo>
                      <a:pt x="0" y="242570"/>
                    </a:lnTo>
                    <a:lnTo>
                      <a:pt x="6822983" y="242570"/>
                    </a:lnTo>
                    <a:cubicBezTo>
                      <a:pt x="6840763" y="337820"/>
                      <a:pt x="6924583" y="408940"/>
                      <a:pt x="7024913" y="408940"/>
                    </a:cubicBezTo>
                    <a:cubicBezTo>
                      <a:pt x="7137943" y="408940"/>
                      <a:pt x="7229383" y="317500"/>
                      <a:pt x="7229383" y="204470"/>
                    </a:cubicBezTo>
                    <a:cubicBezTo>
                      <a:pt x="7229383" y="91440"/>
                      <a:pt x="7137943" y="0"/>
                      <a:pt x="7023643" y="0"/>
                    </a:cubicBezTo>
                    <a:close/>
                  </a:path>
                </a:pathLst>
              </a:custGeom>
              <a:solidFill>
                <a:srgbClr val="FFFFFF"/>
              </a:solidFill>
            </p:spPr>
          </p:sp>
        </p:grpSp>
      </p:grpSp>
      <p:grpSp>
        <p:nvGrpSpPr>
          <p:cNvPr name="Group 43" id="43"/>
          <p:cNvGrpSpPr/>
          <p:nvPr/>
        </p:nvGrpSpPr>
        <p:grpSpPr>
          <a:xfrm rot="0">
            <a:off x="5066957" y="7044892"/>
            <a:ext cx="2892379" cy="2429935"/>
            <a:chOff x="0" y="0"/>
            <a:chExt cx="64199983" cy="53935467"/>
          </a:xfrm>
        </p:grpSpPr>
        <p:sp>
          <p:nvSpPr>
            <p:cNvPr name="Freeform 44" id="44"/>
            <p:cNvSpPr/>
            <p:nvPr/>
          </p:nvSpPr>
          <p:spPr>
            <a:xfrm>
              <a:off x="-12700" y="-12700"/>
              <a:ext cx="64225382" cy="53960868"/>
            </a:xfrm>
            <a:custGeom>
              <a:avLst/>
              <a:gdLst/>
              <a:ahLst/>
              <a:cxnLst/>
              <a:rect r="r" b="b" t="t" l="l"/>
              <a:pathLst>
                <a:path h="53960868" w="64225382">
                  <a:moveTo>
                    <a:pt x="63363053" y="0"/>
                  </a:moveTo>
                  <a:lnTo>
                    <a:pt x="862330" y="0"/>
                  </a:lnTo>
                  <a:cubicBezTo>
                    <a:pt x="389890" y="0"/>
                    <a:pt x="0" y="389890"/>
                    <a:pt x="0" y="862330"/>
                  </a:cubicBezTo>
                  <a:lnTo>
                    <a:pt x="0" y="53098539"/>
                  </a:lnTo>
                  <a:cubicBezTo>
                    <a:pt x="0" y="53570975"/>
                    <a:pt x="389890" y="53960868"/>
                    <a:pt x="862330" y="53960868"/>
                  </a:cubicBezTo>
                  <a:lnTo>
                    <a:pt x="63363053" y="53960868"/>
                  </a:lnTo>
                  <a:cubicBezTo>
                    <a:pt x="63835496" y="53960868"/>
                    <a:pt x="64225382" y="53570975"/>
                    <a:pt x="64225382" y="53098539"/>
                  </a:cubicBezTo>
                  <a:lnTo>
                    <a:pt x="64225382" y="862330"/>
                  </a:lnTo>
                  <a:cubicBezTo>
                    <a:pt x="64225382" y="389890"/>
                    <a:pt x="63835496" y="0"/>
                    <a:pt x="63363053" y="0"/>
                  </a:cubicBezTo>
                  <a:close/>
                  <a:moveTo>
                    <a:pt x="64034882" y="927100"/>
                  </a:moveTo>
                  <a:lnTo>
                    <a:pt x="64034882" y="53098539"/>
                  </a:lnTo>
                  <a:cubicBezTo>
                    <a:pt x="64034882" y="53465568"/>
                    <a:pt x="63730082" y="53770368"/>
                    <a:pt x="63363053" y="53770368"/>
                  </a:cubicBezTo>
                  <a:lnTo>
                    <a:pt x="862330" y="53770368"/>
                  </a:lnTo>
                  <a:cubicBezTo>
                    <a:pt x="495300" y="53770368"/>
                    <a:pt x="190500" y="53465568"/>
                    <a:pt x="190500" y="53098539"/>
                  </a:cubicBezTo>
                  <a:lnTo>
                    <a:pt x="190500" y="862330"/>
                  </a:lnTo>
                  <a:cubicBezTo>
                    <a:pt x="190500" y="495300"/>
                    <a:pt x="495300" y="190500"/>
                    <a:pt x="862330" y="190500"/>
                  </a:cubicBezTo>
                  <a:lnTo>
                    <a:pt x="63363053" y="190500"/>
                  </a:lnTo>
                  <a:cubicBezTo>
                    <a:pt x="63730082" y="190500"/>
                    <a:pt x="64034882" y="495300"/>
                    <a:pt x="64034882" y="862330"/>
                  </a:cubicBezTo>
                  <a:lnTo>
                    <a:pt x="64034882" y="927100"/>
                  </a:lnTo>
                  <a:close/>
                </a:path>
              </a:pathLst>
            </a:custGeom>
            <a:solidFill>
              <a:srgbClr val="FFFFFF"/>
            </a:solidFill>
          </p:spPr>
        </p:sp>
      </p:grpSp>
      <p:grpSp>
        <p:nvGrpSpPr>
          <p:cNvPr name="Group 45" id="45"/>
          <p:cNvGrpSpPr/>
          <p:nvPr/>
        </p:nvGrpSpPr>
        <p:grpSpPr>
          <a:xfrm rot="5400000">
            <a:off x="3761445" y="5282003"/>
            <a:ext cx="1651085" cy="959940"/>
            <a:chOff x="0" y="0"/>
            <a:chExt cx="2201447" cy="1279920"/>
          </a:xfrm>
        </p:grpSpPr>
        <p:pic>
          <p:nvPicPr>
            <p:cNvPr name="Picture 46" id="46"/>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340116" y="418588"/>
              <a:ext cx="596998" cy="596998"/>
            </a:xfrm>
            <a:prstGeom prst="rect">
              <a:avLst/>
            </a:prstGeom>
          </p:spPr>
        </p:pic>
        <p:grpSp>
          <p:nvGrpSpPr>
            <p:cNvPr name="Group 47" id="47"/>
            <p:cNvGrpSpPr/>
            <p:nvPr/>
          </p:nvGrpSpPr>
          <p:grpSpPr>
            <a:xfrm rot="0">
              <a:off x="1531305" y="609778"/>
              <a:ext cx="214619" cy="214619"/>
              <a:chOff x="0" y="0"/>
              <a:chExt cx="6350000" cy="6350000"/>
            </a:xfrm>
          </p:grpSpPr>
          <p:sp>
            <p:nvSpPr>
              <p:cNvPr name="Freeform 48" id="48"/>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name="Picture 49" id="49"/>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075782" y="154255"/>
              <a:ext cx="1125665" cy="1125665"/>
            </a:xfrm>
            <a:prstGeom prst="rect">
              <a:avLst/>
            </a:prstGeom>
          </p:spPr>
        </p:pic>
        <p:pic>
          <p:nvPicPr>
            <p:cNvPr name="Picture 50" id="5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50450" b="50230"/>
            <a:stretch>
              <a:fillRect/>
            </a:stretch>
          </p:blipFill>
          <p:spPr>
            <a:xfrm flipH="false" flipV="false" rot="0">
              <a:off x="921527" y="0"/>
              <a:ext cx="710630" cy="713778"/>
            </a:xfrm>
            <a:prstGeom prst="rect">
              <a:avLst/>
            </a:prstGeom>
          </p:spPr>
        </p:pic>
        <p:grpSp>
          <p:nvGrpSpPr>
            <p:cNvPr name="Group 51" id="51"/>
            <p:cNvGrpSpPr/>
            <p:nvPr/>
          </p:nvGrpSpPr>
          <p:grpSpPr>
            <a:xfrm rot="-10800000">
              <a:off x="0" y="669256"/>
              <a:ext cx="1354989" cy="95663"/>
              <a:chOff x="0" y="0"/>
              <a:chExt cx="7195439" cy="508000"/>
            </a:xfrm>
          </p:grpSpPr>
          <p:sp>
            <p:nvSpPr>
              <p:cNvPr name="Freeform 52" id="52"/>
              <p:cNvSpPr/>
              <p:nvPr/>
            </p:nvSpPr>
            <p:spPr>
              <a:xfrm>
                <a:off x="0" y="49530"/>
                <a:ext cx="7195439" cy="408940"/>
              </a:xfrm>
              <a:custGeom>
                <a:avLst/>
                <a:gdLst/>
                <a:ahLst/>
                <a:cxnLst/>
                <a:rect r="r" b="b" t="t" l="l"/>
                <a:pathLst>
                  <a:path h="408940" w="7195439">
                    <a:moveTo>
                      <a:pt x="6989699" y="0"/>
                    </a:moveTo>
                    <a:cubicBezTo>
                      <a:pt x="6889369" y="0"/>
                      <a:pt x="6806819" y="72390"/>
                      <a:pt x="6787769" y="166370"/>
                    </a:cubicBezTo>
                    <a:lnTo>
                      <a:pt x="0" y="166370"/>
                    </a:lnTo>
                    <a:lnTo>
                      <a:pt x="0" y="242570"/>
                    </a:lnTo>
                    <a:lnTo>
                      <a:pt x="6789039" y="242570"/>
                    </a:lnTo>
                    <a:cubicBezTo>
                      <a:pt x="6806819" y="337820"/>
                      <a:pt x="6890639" y="408940"/>
                      <a:pt x="6990969" y="408940"/>
                    </a:cubicBezTo>
                    <a:cubicBezTo>
                      <a:pt x="7103999" y="408940"/>
                      <a:pt x="7195439" y="317500"/>
                      <a:pt x="7195439" y="204470"/>
                    </a:cubicBezTo>
                    <a:cubicBezTo>
                      <a:pt x="7195439" y="91440"/>
                      <a:pt x="7103999" y="0"/>
                      <a:pt x="6989699" y="0"/>
                    </a:cubicBezTo>
                    <a:close/>
                  </a:path>
                </a:pathLst>
              </a:custGeom>
              <a:solidFill>
                <a:srgbClr val="FFFFFF"/>
              </a:solidFill>
            </p:spPr>
          </p:sp>
        </p:grpSp>
      </p:grpSp>
      <p:grpSp>
        <p:nvGrpSpPr>
          <p:cNvPr name="Group 53" id="53"/>
          <p:cNvGrpSpPr/>
          <p:nvPr/>
        </p:nvGrpSpPr>
        <p:grpSpPr>
          <a:xfrm rot="0">
            <a:off x="7041748" y="2716758"/>
            <a:ext cx="2483494" cy="2493064"/>
            <a:chOff x="0" y="0"/>
            <a:chExt cx="55124283" cy="55336687"/>
          </a:xfrm>
        </p:grpSpPr>
        <p:sp>
          <p:nvSpPr>
            <p:cNvPr name="Freeform 54" id="54"/>
            <p:cNvSpPr/>
            <p:nvPr/>
          </p:nvSpPr>
          <p:spPr>
            <a:xfrm>
              <a:off x="-12700" y="-12700"/>
              <a:ext cx="55149682" cy="55362084"/>
            </a:xfrm>
            <a:custGeom>
              <a:avLst/>
              <a:gdLst/>
              <a:ahLst/>
              <a:cxnLst/>
              <a:rect r="r" b="b" t="t" l="l"/>
              <a:pathLst>
                <a:path h="55362084" w="55149682">
                  <a:moveTo>
                    <a:pt x="54287353" y="0"/>
                  </a:moveTo>
                  <a:lnTo>
                    <a:pt x="862330" y="0"/>
                  </a:lnTo>
                  <a:cubicBezTo>
                    <a:pt x="389890" y="0"/>
                    <a:pt x="0" y="389890"/>
                    <a:pt x="0" y="862330"/>
                  </a:cubicBezTo>
                  <a:lnTo>
                    <a:pt x="0" y="54499756"/>
                  </a:lnTo>
                  <a:cubicBezTo>
                    <a:pt x="0" y="54972198"/>
                    <a:pt x="389890" y="55362084"/>
                    <a:pt x="862330" y="55362084"/>
                  </a:cubicBezTo>
                  <a:lnTo>
                    <a:pt x="54287353" y="55362084"/>
                  </a:lnTo>
                  <a:cubicBezTo>
                    <a:pt x="54759796" y="55362084"/>
                    <a:pt x="55149682" y="54972198"/>
                    <a:pt x="55149682" y="54499756"/>
                  </a:cubicBezTo>
                  <a:lnTo>
                    <a:pt x="55149682" y="862330"/>
                  </a:lnTo>
                  <a:cubicBezTo>
                    <a:pt x="55149682" y="389890"/>
                    <a:pt x="54759796" y="0"/>
                    <a:pt x="54287353" y="0"/>
                  </a:cubicBezTo>
                  <a:close/>
                  <a:moveTo>
                    <a:pt x="54959182" y="927100"/>
                  </a:moveTo>
                  <a:lnTo>
                    <a:pt x="54959182" y="54499756"/>
                  </a:lnTo>
                  <a:cubicBezTo>
                    <a:pt x="54959182" y="54866784"/>
                    <a:pt x="54654382" y="55171584"/>
                    <a:pt x="54287353" y="55171584"/>
                  </a:cubicBezTo>
                  <a:lnTo>
                    <a:pt x="862330" y="55171584"/>
                  </a:lnTo>
                  <a:cubicBezTo>
                    <a:pt x="495300" y="55171584"/>
                    <a:pt x="190500" y="54866784"/>
                    <a:pt x="190500" y="54499756"/>
                  </a:cubicBezTo>
                  <a:lnTo>
                    <a:pt x="190500" y="862330"/>
                  </a:lnTo>
                  <a:cubicBezTo>
                    <a:pt x="190500" y="495300"/>
                    <a:pt x="495300" y="190500"/>
                    <a:pt x="862330" y="190500"/>
                  </a:cubicBezTo>
                  <a:lnTo>
                    <a:pt x="54287353" y="190500"/>
                  </a:lnTo>
                  <a:cubicBezTo>
                    <a:pt x="54654382" y="190500"/>
                    <a:pt x="54959182" y="495300"/>
                    <a:pt x="54959182" y="862330"/>
                  </a:cubicBezTo>
                  <a:lnTo>
                    <a:pt x="54959182" y="927100"/>
                  </a:lnTo>
                  <a:close/>
                </a:path>
              </a:pathLst>
            </a:custGeom>
            <a:solidFill>
              <a:srgbClr val="FFFFFF"/>
            </a:solidFill>
          </p:spPr>
        </p:sp>
      </p:grpSp>
      <p:grpSp>
        <p:nvGrpSpPr>
          <p:cNvPr name="Group 55" id="55"/>
          <p:cNvGrpSpPr/>
          <p:nvPr/>
        </p:nvGrpSpPr>
        <p:grpSpPr>
          <a:xfrm rot="0">
            <a:off x="10837639" y="2908472"/>
            <a:ext cx="2400639" cy="2284551"/>
            <a:chOff x="0" y="0"/>
            <a:chExt cx="53285209" cy="50708488"/>
          </a:xfrm>
        </p:grpSpPr>
        <p:sp>
          <p:nvSpPr>
            <p:cNvPr name="Freeform 56" id="56"/>
            <p:cNvSpPr/>
            <p:nvPr/>
          </p:nvSpPr>
          <p:spPr>
            <a:xfrm>
              <a:off x="-12700" y="-12700"/>
              <a:ext cx="53310613" cy="50733889"/>
            </a:xfrm>
            <a:custGeom>
              <a:avLst/>
              <a:gdLst/>
              <a:ahLst/>
              <a:cxnLst/>
              <a:rect r="r" b="b" t="t" l="l"/>
              <a:pathLst>
                <a:path h="50733889" w="53310613">
                  <a:moveTo>
                    <a:pt x="52448278" y="0"/>
                  </a:moveTo>
                  <a:lnTo>
                    <a:pt x="862330" y="0"/>
                  </a:lnTo>
                  <a:cubicBezTo>
                    <a:pt x="389890" y="0"/>
                    <a:pt x="0" y="389890"/>
                    <a:pt x="0" y="862330"/>
                  </a:cubicBezTo>
                  <a:lnTo>
                    <a:pt x="0" y="49871557"/>
                  </a:lnTo>
                  <a:cubicBezTo>
                    <a:pt x="0" y="50343997"/>
                    <a:pt x="389890" y="50733889"/>
                    <a:pt x="862330" y="50733889"/>
                  </a:cubicBezTo>
                  <a:lnTo>
                    <a:pt x="52448278" y="50733889"/>
                  </a:lnTo>
                  <a:cubicBezTo>
                    <a:pt x="52920720" y="50733889"/>
                    <a:pt x="53310613" y="50343997"/>
                    <a:pt x="53310613" y="49871557"/>
                  </a:cubicBezTo>
                  <a:lnTo>
                    <a:pt x="53310613" y="862330"/>
                  </a:lnTo>
                  <a:cubicBezTo>
                    <a:pt x="53310606" y="389890"/>
                    <a:pt x="52920720" y="0"/>
                    <a:pt x="52448278" y="0"/>
                  </a:cubicBezTo>
                  <a:close/>
                  <a:moveTo>
                    <a:pt x="53120106" y="927100"/>
                  </a:moveTo>
                  <a:lnTo>
                    <a:pt x="53120106" y="49871557"/>
                  </a:lnTo>
                  <a:cubicBezTo>
                    <a:pt x="53120106" y="50238589"/>
                    <a:pt x="52815306" y="50543389"/>
                    <a:pt x="52448278" y="50543389"/>
                  </a:cubicBezTo>
                  <a:lnTo>
                    <a:pt x="862330" y="50543389"/>
                  </a:lnTo>
                  <a:cubicBezTo>
                    <a:pt x="495300" y="50543386"/>
                    <a:pt x="190500" y="50238586"/>
                    <a:pt x="190500" y="49871557"/>
                  </a:cubicBezTo>
                  <a:lnTo>
                    <a:pt x="190500" y="862330"/>
                  </a:lnTo>
                  <a:cubicBezTo>
                    <a:pt x="190500" y="495300"/>
                    <a:pt x="495300" y="190500"/>
                    <a:pt x="862330" y="190500"/>
                  </a:cubicBezTo>
                  <a:lnTo>
                    <a:pt x="52448278" y="190500"/>
                  </a:lnTo>
                  <a:cubicBezTo>
                    <a:pt x="52815306" y="190500"/>
                    <a:pt x="53120106" y="495300"/>
                    <a:pt x="53120106" y="862330"/>
                  </a:cubicBezTo>
                  <a:lnTo>
                    <a:pt x="53120106" y="927100"/>
                  </a:lnTo>
                  <a:close/>
                </a:path>
              </a:pathLst>
            </a:custGeom>
            <a:solidFill>
              <a:srgbClr val="FFFFFF"/>
            </a:solidFill>
          </p:spPr>
        </p:sp>
      </p:grpSp>
      <p:grpSp>
        <p:nvGrpSpPr>
          <p:cNvPr name="Group 57" id="57"/>
          <p:cNvGrpSpPr/>
          <p:nvPr/>
        </p:nvGrpSpPr>
        <p:grpSpPr>
          <a:xfrm rot="5400000">
            <a:off x="5766455" y="5982563"/>
            <a:ext cx="1443008" cy="959940"/>
            <a:chOff x="0" y="0"/>
            <a:chExt cx="1924010" cy="1279920"/>
          </a:xfrm>
        </p:grpSpPr>
        <p:pic>
          <p:nvPicPr>
            <p:cNvPr name="Picture 58" id="58"/>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0"/>
              <a:ext cx="1125665" cy="1125665"/>
            </a:xfrm>
            <a:prstGeom prst="rect">
              <a:avLst/>
            </a:prstGeom>
          </p:spPr>
        </p:pic>
        <p:pic>
          <p:nvPicPr>
            <p:cNvPr name="Picture 59" id="59"/>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264334" y="264334"/>
              <a:ext cx="596998" cy="596998"/>
            </a:xfrm>
            <a:prstGeom prst="rect">
              <a:avLst/>
            </a:prstGeom>
          </p:spPr>
        </p:pic>
        <p:grpSp>
          <p:nvGrpSpPr>
            <p:cNvPr name="Group 60" id="60"/>
            <p:cNvGrpSpPr/>
            <p:nvPr/>
          </p:nvGrpSpPr>
          <p:grpSpPr>
            <a:xfrm rot="-10800000">
              <a:off x="455523" y="455523"/>
              <a:ext cx="214619" cy="214619"/>
              <a:chOff x="0" y="0"/>
              <a:chExt cx="6350000" cy="6350000"/>
            </a:xfrm>
          </p:grpSpPr>
          <p:sp>
            <p:nvSpPr>
              <p:cNvPr name="Freeform 61" id="61"/>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name="Picture 62" id="6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50450" b="50230"/>
            <a:stretch>
              <a:fillRect/>
            </a:stretch>
          </p:blipFill>
          <p:spPr>
            <a:xfrm flipH="false" flipV="false" rot="-10800000">
              <a:off x="569289" y="566142"/>
              <a:ext cx="710630" cy="713778"/>
            </a:xfrm>
            <a:prstGeom prst="rect">
              <a:avLst/>
            </a:prstGeom>
          </p:spPr>
        </p:pic>
        <p:grpSp>
          <p:nvGrpSpPr>
            <p:cNvPr name="Group 63" id="63"/>
            <p:cNvGrpSpPr/>
            <p:nvPr/>
          </p:nvGrpSpPr>
          <p:grpSpPr>
            <a:xfrm rot="0">
              <a:off x="846458" y="515001"/>
              <a:ext cx="1077552" cy="95663"/>
              <a:chOff x="0" y="0"/>
              <a:chExt cx="5722158" cy="508000"/>
            </a:xfrm>
          </p:grpSpPr>
          <p:sp>
            <p:nvSpPr>
              <p:cNvPr name="Freeform 64" id="64"/>
              <p:cNvSpPr/>
              <p:nvPr/>
            </p:nvSpPr>
            <p:spPr>
              <a:xfrm>
                <a:off x="0" y="49530"/>
                <a:ext cx="5722158" cy="408940"/>
              </a:xfrm>
              <a:custGeom>
                <a:avLst/>
                <a:gdLst/>
                <a:ahLst/>
                <a:cxnLst/>
                <a:rect r="r" b="b" t="t" l="l"/>
                <a:pathLst>
                  <a:path h="408940" w="5722158">
                    <a:moveTo>
                      <a:pt x="5516418" y="0"/>
                    </a:moveTo>
                    <a:cubicBezTo>
                      <a:pt x="5416088" y="0"/>
                      <a:pt x="5333538" y="72390"/>
                      <a:pt x="5314488" y="166370"/>
                    </a:cubicBezTo>
                    <a:lnTo>
                      <a:pt x="0" y="166370"/>
                    </a:lnTo>
                    <a:lnTo>
                      <a:pt x="0" y="242570"/>
                    </a:lnTo>
                    <a:lnTo>
                      <a:pt x="5315758" y="242570"/>
                    </a:lnTo>
                    <a:cubicBezTo>
                      <a:pt x="5333538" y="337820"/>
                      <a:pt x="5417358" y="408940"/>
                      <a:pt x="5517688" y="408940"/>
                    </a:cubicBezTo>
                    <a:cubicBezTo>
                      <a:pt x="5630718" y="408940"/>
                      <a:pt x="5722158" y="317500"/>
                      <a:pt x="5722158" y="204470"/>
                    </a:cubicBezTo>
                    <a:cubicBezTo>
                      <a:pt x="5722158" y="91440"/>
                      <a:pt x="5630718" y="0"/>
                      <a:pt x="5516418" y="0"/>
                    </a:cubicBezTo>
                    <a:close/>
                  </a:path>
                </a:pathLst>
              </a:custGeom>
              <a:solidFill>
                <a:srgbClr val="FFFFFF"/>
              </a:solidFill>
            </p:spPr>
          </p:sp>
        </p:grpSp>
      </p:grpSp>
      <p:grpSp>
        <p:nvGrpSpPr>
          <p:cNvPr name="Group 65" id="65"/>
          <p:cNvGrpSpPr/>
          <p:nvPr/>
        </p:nvGrpSpPr>
        <p:grpSpPr>
          <a:xfrm rot="5400000">
            <a:off x="13157170" y="5973618"/>
            <a:ext cx="1415530" cy="959940"/>
            <a:chOff x="0" y="0"/>
            <a:chExt cx="1887373" cy="1279920"/>
          </a:xfrm>
        </p:grpSpPr>
        <p:pic>
          <p:nvPicPr>
            <p:cNvPr name="Picture 66" id="6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0"/>
              <a:ext cx="1125665" cy="1125665"/>
            </a:xfrm>
            <a:prstGeom prst="rect">
              <a:avLst/>
            </a:prstGeom>
          </p:spPr>
        </p:pic>
        <p:pic>
          <p:nvPicPr>
            <p:cNvPr name="Picture 67" id="6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10800000">
              <a:off x="264334" y="264334"/>
              <a:ext cx="596998" cy="596998"/>
            </a:xfrm>
            <a:prstGeom prst="rect">
              <a:avLst/>
            </a:prstGeom>
          </p:spPr>
        </p:pic>
        <p:grpSp>
          <p:nvGrpSpPr>
            <p:cNvPr name="Group 68" id="68"/>
            <p:cNvGrpSpPr/>
            <p:nvPr/>
          </p:nvGrpSpPr>
          <p:grpSpPr>
            <a:xfrm rot="-10800000">
              <a:off x="455523" y="455523"/>
              <a:ext cx="214619" cy="214619"/>
              <a:chOff x="0" y="0"/>
              <a:chExt cx="6350000" cy="6350000"/>
            </a:xfrm>
          </p:grpSpPr>
          <p:sp>
            <p:nvSpPr>
              <p:cNvPr name="Freeform 69" id="69"/>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name="Picture 70" id="7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50450" b="50230"/>
            <a:stretch>
              <a:fillRect/>
            </a:stretch>
          </p:blipFill>
          <p:spPr>
            <a:xfrm flipH="false" flipV="false" rot="-10800000">
              <a:off x="569289" y="566142"/>
              <a:ext cx="710630" cy="713778"/>
            </a:xfrm>
            <a:prstGeom prst="rect">
              <a:avLst/>
            </a:prstGeom>
          </p:spPr>
        </p:pic>
        <p:grpSp>
          <p:nvGrpSpPr>
            <p:cNvPr name="Group 71" id="71"/>
            <p:cNvGrpSpPr/>
            <p:nvPr/>
          </p:nvGrpSpPr>
          <p:grpSpPr>
            <a:xfrm rot="0">
              <a:off x="846458" y="515001"/>
              <a:ext cx="1040915" cy="95663"/>
              <a:chOff x="0" y="0"/>
              <a:chExt cx="5527604" cy="508000"/>
            </a:xfrm>
          </p:grpSpPr>
          <p:sp>
            <p:nvSpPr>
              <p:cNvPr name="Freeform 72" id="72"/>
              <p:cNvSpPr/>
              <p:nvPr/>
            </p:nvSpPr>
            <p:spPr>
              <a:xfrm>
                <a:off x="0" y="49530"/>
                <a:ext cx="5527604" cy="408940"/>
              </a:xfrm>
              <a:custGeom>
                <a:avLst/>
                <a:gdLst/>
                <a:ahLst/>
                <a:cxnLst/>
                <a:rect r="r" b="b" t="t" l="l"/>
                <a:pathLst>
                  <a:path h="408940" w="5527604">
                    <a:moveTo>
                      <a:pt x="5321864" y="0"/>
                    </a:moveTo>
                    <a:cubicBezTo>
                      <a:pt x="5221534" y="0"/>
                      <a:pt x="5138984" y="72390"/>
                      <a:pt x="5119934" y="166370"/>
                    </a:cubicBezTo>
                    <a:lnTo>
                      <a:pt x="0" y="166370"/>
                    </a:lnTo>
                    <a:lnTo>
                      <a:pt x="0" y="242570"/>
                    </a:lnTo>
                    <a:lnTo>
                      <a:pt x="5121204" y="242570"/>
                    </a:lnTo>
                    <a:cubicBezTo>
                      <a:pt x="5138984" y="337820"/>
                      <a:pt x="5222804" y="408940"/>
                      <a:pt x="5323134" y="408940"/>
                    </a:cubicBezTo>
                    <a:cubicBezTo>
                      <a:pt x="5436164" y="408940"/>
                      <a:pt x="5527604" y="317500"/>
                      <a:pt x="5527604" y="204470"/>
                    </a:cubicBezTo>
                    <a:cubicBezTo>
                      <a:pt x="5527604" y="91440"/>
                      <a:pt x="5436164" y="0"/>
                      <a:pt x="5321864" y="0"/>
                    </a:cubicBezTo>
                    <a:close/>
                  </a:path>
                </a:pathLst>
              </a:custGeom>
              <a:solidFill>
                <a:srgbClr val="FFFFFF"/>
              </a:solidFill>
            </p:spPr>
          </p:sp>
        </p:grpSp>
      </p:grpSp>
      <p:sp>
        <p:nvSpPr>
          <p:cNvPr name="TextBox 73" id="73"/>
          <p:cNvSpPr txBox="true"/>
          <p:nvPr/>
        </p:nvSpPr>
        <p:spPr>
          <a:xfrm rot="0">
            <a:off x="3493321" y="2921789"/>
            <a:ext cx="2187333" cy="1758918"/>
          </a:xfrm>
          <a:prstGeom prst="rect">
            <a:avLst/>
          </a:prstGeom>
        </p:spPr>
        <p:txBody>
          <a:bodyPr anchor="t" rtlCol="false" tIns="0" lIns="0" bIns="0" rIns="0">
            <a:spAutoFit/>
          </a:bodyPr>
          <a:lstStyle/>
          <a:p>
            <a:pPr algn="ctr">
              <a:lnSpc>
                <a:spcPts val="2342"/>
              </a:lnSpc>
            </a:pPr>
            <a:r>
              <a:rPr lang="en-US" spc="253" sz="1951">
                <a:solidFill>
                  <a:srgbClr val="FFFFFF"/>
                </a:solidFill>
                <a:latin typeface="Muli Regular"/>
              </a:rPr>
              <a:t>PHÂN TÍCH YÊU CẦU VỀ PHẦN CHỨC NĂNG VÀ THIẾT KẾ CƠ SỞ DỮ LIỆU</a:t>
            </a:r>
          </a:p>
        </p:txBody>
      </p:sp>
      <p:sp>
        <p:nvSpPr>
          <p:cNvPr name="TextBox 74" id="74"/>
          <p:cNvSpPr txBox="true"/>
          <p:nvPr/>
        </p:nvSpPr>
        <p:spPr>
          <a:xfrm rot="0">
            <a:off x="7221841" y="2886769"/>
            <a:ext cx="2123308" cy="1758918"/>
          </a:xfrm>
          <a:prstGeom prst="rect">
            <a:avLst/>
          </a:prstGeom>
        </p:spPr>
        <p:txBody>
          <a:bodyPr anchor="t" rtlCol="false" tIns="0" lIns="0" bIns="0" rIns="0">
            <a:spAutoFit/>
          </a:bodyPr>
          <a:lstStyle/>
          <a:p>
            <a:pPr algn="ctr">
              <a:lnSpc>
                <a:spcPts val="2342"/>
              </a:lnSpc>
            </a:pPr>
            <a:r>
              <a:rPr lang="en-US" spc="253" sz="1951">
                <a:solidFill>
                  <a:srgbClr val="FFFFFF"/>
                </a:solidFill>
                <a:latin typeface="Muli Regular"/>
              </a:rPr>
              <a:t>KẾT NỐI LARAVEL VÀ MONGGODB, THIẾT KẾ GIAO DIỆN CHO WEBSITE</a:t>
            </a:r>
          </a:p>
        </p:txBody>
      </p:sp>
      <p:sp>
        <p:nvSpPr>
          <p:cNvPr name="TextBox 75" id="75"/>
          <p:cNvSpPr txBox="true"/>
          <p:nvPr/>
        </p:nvSpPr>
        <p:spPr>
          <a:xfrm rot="0">
            <a:off x="5156509" y="7238600"/>
            <a:ext cx="2713276" cy="1758918"/>
          </a:xfrm>
          <a:prstGeom prst="rect">
            <a:avLst/>
          </a:prstGeom>
        </p:spPr>
        <p:txBody>
          <a:bodyPr anchor="t" rtlCol="false" tIns="0" lIns="0" bIns="0" rIns="0">
            <a:spAutoFit/>
          </a:bodyPr>
          <a:lstStyle/>
          <a:p>
            <a:pPr algn="ctr">
              <a:lnSpc>
                <a:spcPts val="2342"/>
              </a:lnSpc>
            </a:pPr>
            <a:r>
              <a:rPr lang="en-US" spc="253" sz="1951">
                <a:solidFill>
                  <a:srgbClr val="FFFFFF"/>
                </a:solidFill>
                <a:latin typeface="Muli Regular"/>
              </a:rPr>
              <a:t>TÌM HIỂU VỀ FRAMEWORK LARAVEL ĐỂ SỬ DỤNG CHO VIỆC LẬP TRÌNH CÁC CHỨC NĂNG</a:t>
            </a:r>
          </a:p>
        </p:txBody>
      </p:sp>
      <p:sp>
        <p:nvSpPr>
          <p:cNvPr name="TextBox 76" id="76"/>
          <p:cNvSpPr txBox="true"/>
          <p:nvPr/>
        </p:nvSpPr>
        <p:spPr>
          <a:xfrm rot="0">
            <a:off x="12999190" y="7301750"/>
            <a:ext cx="2002099" cy="1758918"/>
          </a:xfrm>
          <a:prstGeom prst="rect">
            <a:avLst/>
          </a:prstGeom>
        </p:spPr>
        <p:txBody>
          <a:bodyPr anchor="t" rtlCol="false" tIns="0" lIns="0" bIns="0" rIns="0">
            <a:spAutoFit/>
          </a:bodyPr>
          <a:lstStyle/>
          <a:p>
            <a:pPr algn="ctr">
              <a:lnSpc>
                <a:spcPts val="2342"/>
              </a:lnSpc>
            </a:pPr>
            <a:r>
              <a:rPr lang="en-US" spc="253" sz="1951">
                <a:solidFill>
                  <a:srgbClr val="FFFFFF"/>
                </a:solidFill>
                <a:latin typeface="Muli Regular"/>
              </a:rPr>
              <a:t>TỔNG HỢP LẠI SAU ĐÓ TIẾN HÀNH SỬA NHỮNG LỖI ĐANG GẶP PHẢI</a:t>
            </a:r>
          </a:p>
        </p:txBody>
      </p:sp>
      <p:sp>
        <p:nvSpPr>
          <p:cNvPr name="TextBox 77" id="77"/>
          <p:cNvSpPr txBox="true"/>
          <p:nvPr/>
        </p:nvSpPr>
        <p:spPr>
          <a:xfrm rot="0">
            <a:off x="14167077" y="3301762"/>
            <a:ext cx="2804993" cy="1467352"/>
          </a:xfrm>
          <a:prstGeom prst="rect">
            <a:avLst/>
          </a:prstGeom>
        </p:spPr>
        <p:txBody>
          <a:bodyPr anchor="t" rtlCol="false" tIns="0" lIns="0" bIns="0" rIns="0">
            <a:spAutoFit/>
          </a:bodyPr>
          <a:lstStyle/>
          <a:p>
            <a:pPr algn="ctr">
              <a:lnSpc>
                <a:spcPts val="2342"/>
              </a:lnSpc>
            </a:pPr>
            <a:r>
              <a:rPr lang="en-US" spc="253" sz="1951">
                <a:solidFill>
                  <a:srgbClr val="FFFFFF"/>
                </a:solidFill>
                <a:latin typeface="Muli Regular"/>
              </a:rPr>
              <a:t>VIẾT BÁO CÁO VÀ CHUẨN BỊ SLIDE BÁO CÁO CHO BUỔI BẢO VỆ VÀO NGÀY 4/6/2022</a:t>
            </a:r>
          </a:p>
        </p:txBody>
      </p:sp>
      <p:sp>
        <p:nvSpPr>
          <p:cNvPr name="TextBox 78" id="78"/>
          <p:cNvSpPr txBox="true"/>
          <p:nvPr/>
        </p:nvSpPr>
        <p:spPr>
          <a:xfrm rot="0">
            <a:off x="9064103" y="7349175"/>
            <a:ext cx="2349792" cy="1467352"/>
          </a:xfrm>
          <a:prstGeom prst="rect">
            <a:avLst/>
          </a:prstGeom>
        </p:spPr>
        <p:txBody>
          <a:bodyPr anchor="t" rtlCol="false" tIns="0" lIns="0" bIns="0" rIns="0">
            <a:spAutoFit/>
          </a:bodyPr>
          <a:lstStyle/>
          <a:p>
            <a:pPr algn="ctr">
              <a:lnSpc>
                <a:spcPts val="2342"/>
              </a:lnSpc>
            </a:pPr>
            <a:r>
              <a:rPr lang="en-US" spc="253" sz="1951">
                <a:solidFill>
                  <a:srgbClr val="FFFFFF"/>
                </a:solidFill>
                <a:latin typeface="Muli Regular"/>
              </a:rPr>
              <a:t>THIẾT KẾ VÀ TẠO LẬP CÁC CHỨC NĂNG CHO WEBSITE</a:t>
            </a:r>
          </a:p>
          <a:p>
            <a:pPr algn="ctr">
              <a:lnSpc>
                <a:spcPts val="2342"/>
              </a:lnSpc>
            </a:pPr>
          </a:p>
        </p:txBody>
      </p:sp>
      <p:sp>
        <p:nvSpPr>
          <p:cNvPr name="TextBox 79" id="79"/>
          <p:cNvSpPr txBox="true"/>
          <p:nvPr/>
        </p:nvSpPr>
        <p:spPr>
          <a:xfrm rot="0">
            <a:off x="11090835" y="3091320"/>
            <a:ext cx="1886884" cy="1467352"/>
          </a:xfrm>
          <a:prstGeom prst="rect">
            <a:avLst/>
          </a:prstGeom>
        </p:spPr>
        <p:txBody>
          <a:bodyPr anchor="t" rtlCol="false" tIns="0" lIns="0" bIns="0" rIns="0">
            <a:spAutoFit/>
          </a:bodyPr>
          <a:lstStyle/>
          <a:p>
            <a:pPr algn="ctr">
              <a:lnSpc>
                <a:spcPts val="2342"/>
              </a:lnSpc>
            </a:pPr>
            <a:r>
              <a:rPr lang="en-US" spc="253" sz="1951">
                <a:solidFill>
                  <a:srgbClr val="FFFFFF"/>
                </a:solidFill>
                <a:latin typeface="Muli Regular"/>
              </a:rPr>
              <a:t>THIẾT KẾ VÀ TẠO LẬP CÁC CHỨC NĂNG CHO WEBSITE</a:t>
            </a:r>
          </a:p>
        </p:txBody>
      </p:sp>
      <p:grpSp>
        <p:nvGrpSpPr>
          <p:cNvPr name="Group 80" id="80"/>
          <p:cNvGrpSpPr/>
          <p:nvPr/>
        </p:nvGrpSpPr>
        <p:grpSpPr>
          <a:xfrm rot="0">
            <a:off x="1080604" y="7049686"/>
            <a:ext cx="2892379" cy="2429935"/>
            <a:chOff x="0" y="0"/>
            <a:chExt cx="64199983" cy="53935467"/>
          </a:xfrm>
        </p:grpSpPr>
        <p:sp>
          <p:nvSpPr>
            <p:cNvPr name="Freeform 81" id="81"/>
            <p:cNvSpPr/>
            <p:nvPr/>
          </p:nvSpPr>
          <p:spPr>
            <a:xfrm>
              <a:off x="-12700" y="-12700"/>
              <a:ext cx="64225382" cy="53960868"/>
            </a:xfrm>
            <a:custGeom>
              <a:avLst/>
              <a:gdLst/>
              <a:ahLst/>
              <a:cxnLst/>
              <a:rect r="r" b="b" t="t" l="l"/>
              <a:pathLst>
                <a:path h="53960868" w="64225382">
                  <a:moveTo>
                    <a:pt x="63363053" y="0"/>
                  </a:moveTo>
                  <a:lnTo>
                    <a:pt x="862330" y="0"/>
                  </a:lnTo>
                  <a:cubicBezTo>
                    <a:pt x="389890" y="0"/>
                    <a:pt x="0" y="389890"/>
                    <a:pt x="0" y="862330"/>
                  </a:cubicBezTo>
                  <a:lnTo>
                    <a:pt x="0" y="53098539"/>
                  </a:lnTo>
                  <a:cubicBezTo>
                    <a:pt x="0" y="53570975"/>
                    <a:pt x="389890" y="53960868"/>
                    <a:pt x="862330" y="53960868"/>
                  </a:cubicBezTo>
                  <a:lnTo>
                    <a:pt x="63363053" y="53960868"/>
                  </a:lnTo>
                  <a:cubicBezTo>
                    <a:pt x="63835496" y="53960868"/>
                    <a:pt x="64225382" y="53570975"/>
                    <a:pt x="64225382" y="53098539"/>
                  </a:cubicBezTo>
                  <a:lnTo>
                    <a:pt x="64225382" y="862330"/>
                  </a:lnTo>
                  <a:cubicBezTo>
                    <a:pt x="64225382" y="389890"/>
                    <a:pt x="63835496" y="0"/>
                    <a:pt x="63363053" y="0"/>
                  </a:cubicBezTo>
                  <a:close/>
                  <a:moveTo>
                    <a:pt x="64034882" y="927100"/>
                  </a:moveTo>
                  <a:lnTo>
                    <a:pt x="64034882" y="53098539"/>
                  </a:lnTo>
                  <a:cubicBezTo>
                    <a:pt x="64034882" y="53465568"/>
                    <a:pt x="63730082" y="53770368"/>
                    <a:pt x="63363053" y="53770368"/>
                  </a:cubicBezTo>
                  <a:lnTo>
                    <a:pt x="862330" y="53770368"/>
                  </a:lnTo>
                  <a:cubicBezTo>
                    <a:pt x="495300" y="53770368"/>
                    <a:pt x="190500" y="53465568"/>
                    <a:pt x="190500" y="53098539"/>
                  </a:cubicBezTo>
                  <a:lnTo>
                    <a:pt x="190500" y="862330"/>
                  </a:lnTo>
                  <a:cubicBezTo>
                    <a:pt x="190500" y="495300"/>
                    <a:pt x="495300" y="190500"/>
                    <a:pt x="862330" y="190500"/>
                  </a:cubicBezTo>
                  <a:lnTo>
                    <a:pt x="63363053" y="190500"/>
                  </a:lnTo>
                  <a:cubicBezTo>
                    <a:pt x="63730082" y="190500"/>
                    <a:pt x="64034882" y="495300"/>
                    <a:pt x="64034882" y="862330"/>
                  </a:cubicBezTo>
                  <a:lnTo>
                    <a:pt x="64034882" y="927100"/>
                  </a:lnTo>
                  <a:close/>
                </a:path>
              </a:pathLst>
            </a:custGeom>
            <a:solidFill>
              <a:srgbClr val="FFFFFF"/>
            </a:solidFill>
          </p:spPr>
        </p:sp>
      </p:grpSp>
      <p:grpSp>
        <p:nvGrpSpPr>
          <p:cNvPr name="Group 82" id="82"/>
          <p:cNvGrpSpPr/>
          <p:nvPr/>
        </p:nvGrpSpPr>
        <p:grpSpPr>
          <a:xfrm rot="5400000">
            <a:off x="1780102" y="5987357"/>
            <a:ext cx="1443008" cy="959940"/>
            <a:chOff x="0" y="0"/>
            <a:chExt cx="1924010" cy="1279920"/>
          </a:xfrm>
        </p:grpSpPr>
        <p:pic>
          <p:nvPicPr>
            <p:cNvPr name="Picture 83" id="83"/>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10800000">
              <a:off x="0" y="0"/>
              <a:ext cx="1125665" cy="1125665"/>
            </a:xfrm>
            <a:prstGeom prst="rect">
              <a:avLst/>
            </a:prstGeom>
          </p:spPr>
        </p:pic>
        <p:pic>
          <p:nvPicPr>
            <p:cNvPr name="Picture 84" id="84"/>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10800000">
              <a:off x="264334" y="264334"/>
              <a:ext cx="596998" cy="596998"/>
            </a:xfrm>
            <a:prstGeom prst="rect">
              <a:avLst/>
            </a:prstGeom>
          </p:spPr>
        </p:pic>
        <p:grpSp>
          <p:nvGrpSpPr>
            <p:cNvPr name="Group 85" id="85"/>
            <p:cNvGrpSpPr/>
            <p:nvPr/>
          </p:nvGrpSpPr>
          <p:grpSpPr>
            <a:xfrm rot="-10800000">
              <a:off x="455523" y="455523"/>
              <a:ext cx="214619" cy="214619"/>
              <a:chOff x="0" y="0"/>
              <a:chExt cx="6350000" cy="6350000"/>
            </a:xfrm>
          </p:grpSpPr>
          <p:sp>
            <p:nvSpPr>
              <p:cNvPr name="Freeform 86" id="86"/>
              <p:cNvSpPr/>
              <p:nvPr/>
            </p:nvSpPr>
            <p:spPr>
              <a:xfrm>
                <a:off x="14167" y="0"/>
                <a:ext cx="6321665" cy="6350000"/>
              </a:xfrm>
              <a:custGeom>
                <a:avLst/>
                <a:gdLst/>
                <a:ahLst/>
                <a:cxnLst/>
                <a:rect r="r" b="b" t="t" l="l"/>
                <a:pathLst>
                  <a:path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solidFill>
            </p:spPr>
          </p:sp>
        </p:grpSp>
        <p:pic>
          <p:nvPicPr>
            <p:cNvPr name="Picture 87" id="87"/>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50450" b="50230"/>
            <a:stretch>
              <a:fillRect/>
            </a:stretch>
          </p:blipFill>
          <p:spPr>
            <a:xfrm flipH="false" flipV="false" rot="-10800000">
              <a:off x="569289" y="566142"/>
              <a:ext cx="710630" cy="713778"/>
            </a:xfrm>
            <a:prstGeom prst="rect">
              <a:avLst/>
            </a:prstGeom>
          </p:spPr>
        </p:pic>
        <p:grpSp>
          <p:nvGrpSpPr>
            <p:cNvPr name="Group 88" id="88"/>
            <p:cNvGrpSpPr/>
            <p:nvPr/>
          </p:nvGrpSpPr>
          <p:grpSpPr>
            <a:xfrm rot="0">
              <a:off x="846458" y="515001"/>
              <a:ext cx="1077552" cy="95663"/>
              <a:chOff x="0" y="0"/>
              <a:chExt cx="5722158" cy="508000"/>
            </a:xfrm>
          </p:grpSpPr>
          <p:sp>
            <p:nvSpPr>
              <p:cNvPr name="Freeform 89" id="89"/>
              <p:cNvSpPr/>
              <p:nvPr/>
            </p:nvSpPr>
            <p:spPr>
              <a:xfrm>
                <a:off x="0" y="49530"/>
                <a:ext cx="5722158" cy="408940"/>
              </a:xfrm>
              <a:custGeom>
                <a:avLst/>
                <a:gdLst/>
                <a:ahLst/>
                <a:cxnLst/>
                <a:rect r="r" b="b" t="t" l="l"/>
                <a:pathLst>
                  <a:path h="408940" w="5722158">
                    <a:moveTo>
                      <a:pt x="5516418" y="0"/>
                    </a:moveTo>
                    <a:cubicBezTo>
                      <a:pt x="5416088" y="0"/>
                      <a:pt x="5333538" y="72390"/>
                      <a:pt x="5314488" y="166370"/>
                    </a:cubicBezTo>
                    <a:lnTo>
                      <a:pt x="0" y="166370"/>
                    </a:lnTo>
                    <a:lnTo>
                      <a:pt x="0" y="242570"/>
                    </a:lnTo>
                    <a:lnTo>
                      <a:pt x="5315758" y="242570"/>
                    </a:lnTo>
                    <a:cubicBezTo>
                      <a:pt x="5333538" y="337820"/>
                      <a:pt x="5417358" y="408940"/>
                      <a:pt x="5517688" y="408940"/>
                    </a:cubicBezTo>
                    <a:cubicBezTo>
                      <a:pt x="5630718" y="408940"/>
                      <a:pt x="5722158" y="317500"/>
                      <a:pt x="5722158" y="204470"/>
                    </a:cubicBezTo>
                    <a:cubicBezTo>
                      <a:pt x="5722158" y="91440"/>
                      <a:pt x="5630718" y="0"/>
                      <a:pt x="5516418" y="0"/>
                    </a:cubicBezTo>
                    <a:close/>
                  </a:path>
                </a:pathLst>
              </a:custGeom>
              <a:solidFill>
                <a:srgbClr val="FFFFFF"/>
              </a:solidFill>
            </p:spPr>
          </p:sp>
        </p:grpSp>
      </p:grpSp>
      <p:sp>
        <p:nvSpPr>
          <p:cNvPr name="TextBox 90" id="90"/>
          <p:cNvSpPr txBox="true"/>
          <p:nvPr/>
        </p:nvSpPr>
        <p:spPr>
          <a:xfrm rot="0">
            <a:off x="1170155" y="7361646"/>
            <a:ext cx="2713276" cy="1467352"/>
          </a:xfrm>
          <a:prstGeom prst="rect">
            <a:avLst/>
          </a:prstGeom>
        </p:spPr>
        <p:txBody>
          <a:bodyPr anchor="t" rtlCol="false" tIns="0" lIns="0" bIns="0" rIns="0">
            <a:spAutoFit/>
          </a:bodyPr>
          <a:lstStyle/>
          <a:p>
            <a:pPr algn="ctr">
              <a:lnSpc>
                <a:spcPts val="2342"/>
              </a:lnSpc>
            </a:pPr>
            <a:r>
              <a:rPr lang="en-US" spc="253" sz="1951">
                <a:solidFill>
                  <a:srgbClr val="FFFFFF"/>
                </a:solidFill>
                <a:latin typeface="Muli Regular"/>
              </a:rPr>
              <a:t>CHỌN ĐỀ TÀI, PHÂN TÍCH YÊU CẦU VỀ PHẦN CHỨC NĂNG VÀ CÁCH THỰC HIỆN</a:t>
            </a:r>
          </a:p>
        </p:txBody>
      </p:sp>
      <p:sp>
        <p:nvSpPr>
          <p:cNvPr name="TextBox 91" id="91"/>
          <p:cNvSpPr txBox="true"/>
          <p:nvPr/>
        </p:nvSpPr>
        <p:spPr>
          <a:xfrm rot="0">
            <a:off x="1287238" y="9505121"/>
            <a:ext cx="2479111" cy="351655"/>
          </a:xfrm>
          <a:prstGeom prst="rect">
            <a:avLst/>
          </a:prstGeom>
        </p:spPr>
        <p:txBody>
          <a:bodyPr anchor="t" rtlCol="false" tIns="0" lIns="0" bIns="0" rIns="0">
            <a:spAutoFit/>
          </a:bodyPr>
          <a:lstStyle/>
          <a:p>
            <a:pPr algn="ctr">
              <a:lnSpc>
                <a:spcPts val="2942"/>
              </a:lnSpc>
              <a:spcBef>
                <a:spcPct val="0"/>
              </a:spcBef>
            </a:pPr>
            <a:r>
              <a:rPr lang="en-US" sz="2101">
                <a:solidFill>
                  <a:srgbClr val="FFFFFF"/>
                </a:solidFill>
                <a:latin typeface="Muli Regular"/>
              </a:rPr>
              <a:t>3/4/2022 - 8/4/2022</a:t>
            </a:r>
          </a:p>
        </p:txBody>
      </p:sp>
      <p:sp>
        <p:nvSpPr>
          <p:cNvPr name="TextBox 92" id="92"/>
          <p:cNvSpPr txBox="true"/>
          <p:nvPr/>
        </p:nvSpPr>
        <p:spPr>
          <a:xfrm rot="0">
            <a:off x="3267398" y="2298401"/>
            <a:ext cx="2639180" cy="351655"/>
          </a:xfrm>
          <a:prstGeom prst="rect">
            <a:avLst/>
          </a:prstGeom>
        </p:spPr>
        <p:txBody>
          <a:bodyPr anchor="t" rtlCol="false" tIns="0" lIns="0" bIns="0" rIns="0">
            <a:spAutoFit/>
          </a:bodyPr>
          <a:lstStyle/>
          <a:p>
            <a:pPr algn="ctr">
              <a:lnSpc>
                <a:spcPts val="2942"/>
              </a:lnSpc>
              <a:spcBef>
                <a:spcPct val="0"/>
              </a:spcBef>
            </a:pPr>
            <a:r>
              <a:rPr lang="en-US" sz="2101">
                <a:solidFill>
                  <a:srgbClr val="FFFFFF"/>
                </a:solidFill>
                <a:latin typeface="Muli Regular"/>
              </a:rPr>
              <a:t>8/4/2022 - 15/4/2022</a:t>
            </a:r>
          </a:p>
        </p:txBody>
      </p:sp>
      <p:sp>
        <p:nvSpPr>
          <p:cNvPr name="TextBox 93" id="93"/>
          <p:cNvSpPr txBox="true"/>
          <p:nvPr/>
        </p:nvSpPr>
        <p:spPr>
          <a:xfrm rot="0">
            <a:off x="5076474" y="9505121"/>
            <a:ext cx="2799248" cy="351655"/>
          </a:xfrm>
          <a:prstGeom prst="rect">
            <a:avLst/>
          </a:prstGeom>
        </p:spPr>
        <p:txBody>
          <a:bodyPr anchor="t" rtlCol="false" tIns="0" lIns="0" bIns="0" rIns="0">
            <a:spAutoFit/>
          </a:bodyPr>
          <a:lstStyle/>
          <a:p>
            <a:pPr algn="ctr">
              <a:lnSpc>
                <a:spcPts val="2942"/>
              </a:lnSpc>
              <a:spcBef>
                <a:spcPct val="0"/>
              </a:spcBef>
            </a:pPr>
            <a:r>
              <a:rPr lang="en-US" sz="2101">
                <a:solidFill>
                  <a:srgbClr val="FFFFFF"/>
                </a:solidFill>
                <a:latin typeface="Muli Regular"/>
              </a:rPr>
              <a:t>15/4/2022 - 22/4/2022</a:t>
            </a:r>
          </a:p>
        </p:txBody>
      </p:sp>
      <p:sp>
        <p:nvSpPr>
          <p:cNvPr name="TextBox 94" id="94"/>
          <p:cNvSpPr txBox="true"/>
          <p:nvPr/>
        </p:nvSpPr>
        <p:spPr>
          <a:xfrm rot="0">
            <a:off x="6883871" y="2223304"/>
            <a:ext cx="2799248" cy="351655"/>
          </a:xfrm>
          <a:prstGeom prst="rect">
            <a:avLst/>
          </a:prstGeom>
        </p:spPr>
        <p:txBody>
          <a:bodyPr anchor="t" rtlCol="false" tIns="0" lIns="0" bIns="0" rIns="0">
            <a:spAutoFit/>
          </a:bodyPr>
          <a:lstStyle/>
          <a:p>
            <a:pPr algn="ctr">
              <a:lnSpc>
                <a:spcPts val="2942"/>
              </a:lnSpc>
              <a:spcBef>
                <a:spcPct val="0"/>
              </a:spcBef>
            </a:pPr>
            <a:r>
              <a:rPr lang="en-US" sz="2101">
                <a:solidFill>
                  <a:srgbClr val="FFFFFF"/>
                </a:solidFill>
                <a:latin typeface="Muli Regular"/>
              </a:rPr>
              <a:t>22/4/2022 - 24/4/2022</a:t>
            </a:r>
          </a:p>
        </p:txBody>
      </p:sp>
      <p:sp>
        <p:nvSpPr>
          <p:cNvPr name="TextBox 95" id="95"/>
          <p:cNvSpPr txBox="true"/>
          <p:nvPr/>
        </p:nvSpPr>
        <p:spPr>
          <a:xfrm rot="0">
            <a:off x="8919410" y="9505121"/>
            <a:ext cx="2639180" cy="351655"/>
          </a:xfrm>
          <a:prstGeom prst="rect">
            <a:avLst/>
          </a:prstGeom>
        </p:spPr>
        <p:txBody>
          <a:bodyPr anchor="t" rtlCol="false" tIns="0" lIns="0" bIns="0" rIns="0">
            <a:spAutoFit/>
          </a:bodyPr>
          <a:lstStyle/>
          <a:p>
            <a:pPr algn="ctr">
              <a:lnSpc>
                <a:spcPts val="2942"/>
              </a:lnSpc>
              <a:spcBef>
                <a:spcPct val="0"/>
              </a:spcBef>
            </a:pPr>
            <a:r>
              <a:rPr lang="en-US" sz="2101">
                <a:solidFill>
                  <a:srgbClr val="FFFFFF"/>
                </a:solidFill>
                <a:latin typeface="Muli Regular"/>
              </a:rPr>
              <a:t>24/4/2022 - 1/5/2022</a:t>
            </a:r>
          </a:p>
        </p:txBody>
      </p:sp>
      <p:sp>
        <p:nvSpPr>
          <p:cNvPr name="TextBox 96" id="96"/>
          <p:cNvSpPr txBox="true"/>
          <p:nvPr/>
        </p:nvSpPr>
        <p:spPr>
          <a:xfrm rot="0">
            <a:off x="10642105" y="2348290"/>
            <a:ext cx="2639180" cy="351655"/>
          </a:xfrm>
          <a:prstGeom prst="rect">
            <a:avLst/>
          </a:prstGeom>
        </p:spPr>
        <p:txBody>
          <a:bodyPr anchor="t" rtlCol="false" tIns="0" lIns="0" bIns="0" rIns="0">
            <a:spAutoFit/>
          </a:bodyPr>
          <a:lstStyle/>
          <a:p>
            <a:pPr algn="ctr">
              <a:lnSpc>
                <a:spcPts val="2942"/>
              </a:lnSpc>
              <a:spcBef>
                <a:spcPct val="0"/>
              </a:spcBef>
            </a:pPr>
            <a:r>
              <a:rPr lang="en-US" sz="2101">
                <a:solidFill>
                  <a:srgbClr val="FFFFFF"/>
                </a:solidFill>
                <a:latin typeface="Muli Regular"/>
              </a:rPr>
              <a:t>1/5/2022 - 14/5/2022</a:t>
            </a:r>
          </a:p>
        </p:txBody>
      </p:sp>
      <p:sp>
        <p:nvSpPr>
          <p:cNvPr name="TextBox 97" id="97"/>
          <p:cNvSpPr txBox="true"/>
          <p:nvPr/>
        </p:nvSpPr>
        <p:spPr>
          <a:xfrm rot="0">
            <a:off x="12600615" y="9505121"/>
            <a:ext cx="2799248" cy="351655"/>
          </a:xfrm>
          <a:prstGeom prst="rect">
            <a:avLst/>
          </a:prstGeom>
        </p:spPr>
        <p:txBody>
          <a:bodyPr anchor="t" rtlCol="false" tIns="0" lIns="0" bIns="0" rIns="0">
            <a:spAutoFit/>
          </a:bodyPr>
          <a:lstStyle/>
          <a:p>
            <a:pPr algn="ctr">
              <a:lnSpc>
                <a:spcPts val="2942"/>
              </a:lnSpc>
              <a:spcBef>
                <a:spcPct val="0"/>
              </a:spcBef>
            </a:pPr>
            <a:r>
              <a:rPr lang="en-US" sz="2101">
                <a:solidFill>
                  <a:srgbClr val="FFFFFF"/>
                </a:solidFill>
                <a:latin typeface="Muli Regular"/>
              </a:rPr>
              <a:t>14/5/2022 - 21/5/2022</a:t>
            </a:r>
          </a:p>
        </p:txBody>
      </p:sp>
      <p:sp>
        <p:nvSpPr>
          <p:cNvPr name="TextBox 98" id="98"/>
          <p:cNvSpPr txBox="true"/>
          <p:nvPr/>
        </p:nvSpPr>
        <p:spPr>
          <a:xfrm rot="0">
            <a:off x="14151358" y="2631350"/>
            <a:ext cx="2799248" cy="351655"/>
          </a:xfrm>
          <a:prstGeom prst="rect">
            <a:avLst/>
          </a:prstGeom>
        </p:spPr>
        <p:txBody>
          <a:bodyPr anchor="t" rtlCol="false" tIns="0" lIns="0" bIns="0" rIns="0">
            <a:spAutoFit/>
          </a:bodyPr>
          <a:lstStyle/>
          <a:p>
            <a:pPr algn="ctr">
              <a:lnSpc>
                <a:spcPts val="2942"/>
              </a:lnSpc>
              <a:spcBef>
                <a:spcPct val="0"/>
              </a:spcBef>
            </a:pPr>
            <a:r>
              <a:rPr lang="en-US" sz="2101">
                <a:solidFill>
                  <a:srgbClr val="FFFFFF"/>
                </a:solidFill>
                <a:latin typeface="Muli Regular"/>
              </a:rPr>
              <a:t>14/5/2022 - 28/5/2022</a:t>
            </a:r>
          </a:p>
        </p:txBody>
      </p:sp>
      <p:sp>
        <p:nvSpPr>
          <p:cNvPr name="TextBox 99" id="99"/>
          <p:cNvSpPr txBox="true"/>
          <p:nvPr/>
        </p:nvSpPr>
        <p:spPr>
          <a:xfrm rot="0">
            <a:off x="2195638" y="299281"/>
            <a:ext cx="14974962" cy="1228698"/>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latin typeface="Muli Regular"/>
              </a:rPr>
              <a:t>Tiến độ và các mốc hoàn thành</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6052303" y="3179696"/>
            <a:ext cx="2835111" cy="5712115"/>
            <a:chOff x="0" y="0"/>
            <a:chExt cx="3780149" cy="7616153"/>
          </a:xfrm>
        </p:grpSpPr>
        <p:sp>
          <p:nvSpPr>
            <p:cNvPr name="AutoShape 3" id="3"/>
            <p:cNvSpPr/>
            <p:nvPr/>
          </p:nvSpPr>
          <p:spPr>
            <a:xfrm rot="0">
              <a:off x="0" y="0"/>
              <a:ext cx="3780149" cy="7616153"/>
            </a:xfrm>
            <a:prstGeom prst="rect">
              <a:avLst/>
            </a:prstGeom>
            <a:solidFill>
              <a:srgbClr val="242424">
                <a:alpha val="4706"/>
              </a:srgbClr>
            </a:solidFill>
          </p:spPr>
        </p:sp>
        <p:grpSp>
          <p:nvGrpSpPr>
            <p:cNvPr name="Group 4" id="4"/>
            <p:cNvGrpSpPr/>
            <p:nvPr/>
          </p:nvGrpSpPr>
          <p:grpSpPr>
            <a:xfrm rot="5400000">
              <a:off x="-505" y="505"/>
              <a:ext cx="631736" cy="630726"/>
              <a:chOff x="0" y="0"/>
              <a:chExt cx="6350000" cy="6339840"/>
            </a:xfrm>
          </p:grpSpPr>
          <p:sp>
            <p:nvSpPr>
              <p:cNvPr name="Freeform 5" id="5"/>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grpSp>
        <p:nvGrpSpPr>
          <p:cNvPr name="Group 6" id="6"/>
          <p:cNvGrpSpPr/>
          <p:nvPr/>
        </p:nvGrpSpPr>
        <p:grpSpPr>
          <a:xfrm rot="0">
            <a:off x="9401175" y="3179696"/>
            <a:ext cx="2835111" cy="5712115"/>
            <a:chOff x="0" y="0"/>
            <a:chExt cx="3780149" cy="7616153"/>
          </a:xfrm>
        </p:grpSpPr>
        <p:sp>
          <p:nvSpPr>
            <p:cNvPr name="AutoShape 7" id="7"/>
            <p:cNvSpPr/>
            <p:nvPr/>
          </p:nvSpPr>
          <p:spPr>
            <a:xfrm rot="0">
              <a:off x="0" y="0"/>
              <a:ext cx="3780149" cy="7616153"/>
            </a:xfrm>
            <a:prstGeom prst="rect">
              <a:avLst/>
            </a:prstGeom>
            <a:solidFill>
              <a:srgbClr val="242424">
                <a:alpha val="4706"/>
              </a:srgbClr>
            </a:solidFill>
          </p:spPr>
        </p:sp>
        <p:grpSp>
          <p:nvGrpSpPr>
            <p:cNvPr name="Group 8" id="8"/>
            <p:cNvGrpSpPr/>
            <p:nvPr/>
          </p:nvGrpSpPr>
          <p:grpSpPr>
            <a:xfrm rot="5400000">
              <a:off x="-505" y="505"/>
              <a:ext cx="631736" cy="630726"/>
              <a:chOff x="0" y="0"/>
              <a:chExt cx="6350000" cy="6339840"/>
            </a:xfrm>
          </p:grpSpPr>
          <p:sp>
            <p:nvSpPr>
              <p:cNvPr name="Freeform 9" id="9"/>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grpSp>
        <p:nvGrpSpPr>
          <p:cNvPr name="Group 10" id="10"/>
          <p:cNvGrpSpPr/>
          <p:nvPr/>
        </p:nvGrpSpPr>
        <p:grpSpPr>
          <a:xfrm rot="0">
            <a:off x="12750047" y="3179696"/>
            <a:ext cx="2835111" cy="5712115"/>
            <a:chOff x="0" y="0"/>
            <a:chExt cx="3780149" cy="7616153"/>
          </a:xfrm>
        </p:grpSpPr>
        <p:sp>
          <p:nvSpPr>
            <p:cNvPr name="AutoShape 11" id="11"/>
            <p:cNvSpPr/>
            <p:nvPr/>
          </p:nvSpPr>
          <p:spPr>
            <a:xfrm rot="0">
              <a:off x="0" y="0"/>
              <a:ext cx="3780149" cy="7616153"/>
            </a:xfrm>
            <a:prstGeom prst="rect">
              <a:avLst/>
            </a:prstGeom>
            <a:solidFill>
              <a:srgbClr val="242424">
                <a:alpha val="4706"/>
              </a:srgbClr>
            </a:solidFill>
          </p:spPr>
        </p:sp>
        <p:grpSp>
          <p:nvGrpSpPr>
            <p:cNvPr name="Group 12" id="12"/>
            <p:cNvGrpSpPr/>
            <p:nvPr/>
          </p:nvGrpSpPr>
          <p:grpSpPr>
            <a:xfrm rot="5400000">
              <a:off x="-505" y="505"/>
              <a:ext cx="631736" cy="630726"/>
              <a:chOff x="0" y="0"/>
              <a:chExt cx="6350000" cy="6339840"/>
            </a:xfrm>
          </p:grpSpPr>
          <p:sp>
            <p:nvSpPr>
              <p:cNvPr name="Freeform 13" id="1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grpSp>
        <p:nvGrpSpPr>
          <p:cNvPr name="Group 14" id="14"/>
          <p:cNvGrpSpPr/>
          <p:nvPr/>
        </p:nvGrpSpPr>
        <p:grpSpPr>
          <a:xfrm rot="0">
            <a:off x="2702841" y="3179696"/>
            <a:ext cx="2835111" cy="5712115"/>
            <a:chOff x="0" y="0"/>
            <a:chExt cx="3780149" cy="7616153"/>
          </a:xfrm>
        </p:grpSpPr>
        <p:sp>
          <p:nvSpPr>
            <p:cNvPr name="AutoShape 15" id="15"/>
            <p:cNvSpPr/>
            <p:nvPr/>
          </p:nvSpPr>
          <p:spPr>
            <a:xfrm rot="0">
              <a:off x="0" y="0"/>
              <a:ext cx="3780149" cy="7616153"/>
            </a:xfrm>
            <a:prstGeom prst="rect">
              <a:avLst/>
            </a:prstGeom>
            <a:solidFill>
              <a:srgbClr val="242424">
                <a:alpha val="4706"/>
              </a:srgbClr>
            </a:solidFill>
          </p:spPr>
        </p:sp>
        <p:grpSp>
          <p:nvGrpSpPr>
            <p:cNvPr name="Group 16" id="16"/>
            <p:cNvGrpSpPr/>
            <p:nvPr/>
          </p:nvGrpSpPr>
          <p:grpSpPr>
            <a:xfrm rot="5400000">
              <a:off x="-505" y="505"/>
              <a:ext cx="631736" cy="630726"/>
              <a:chOff x="0" y="0"/>
              <a:chExt cx="6350000" cy="6339840"/>
            </a:xfrm>
          </p:grpSpPr>
          <p:sp>
            <p:nvSpPr>
              <p:cNvPr name="Freeform 17" id="17"/>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grpSp>
        <p:nvGrpSpPr>
          <p:cNvPr name="Group 18" id="18"/>
          <p:cNvGrpSpPr/>
          <p:nvPr/>
        </p:nvGrpSpPr>
        <p:grpSpPr>
          <a:xfrm rot="0">
            <a:off x="9681371" y="3741420"/>
            <a:ext cx="2274719" cy="4383911"/>
            <a:chOff x="0" y="0"/>
            <a:chExt cx="3032958" cy="5845215"/>
          </a:xfrm>
        </p:grpSpPr>
        <p:sp>
          <p:nvSpPr>
            <p:cNvPr name="TextBox 19" id="19"/>
            <p:cNvSpPr txBox="true"/>
            <p:nvPr/>
          </p:nvSpPr>
          <p:spPr>
            <a:xfrm rot="0">
              <a:off x="0" y="1967920"/>
              <a:ext cx="3032958" cy="3318495"/>
            </a:xfrm>
            <a:prstGeom prst="rect">
              <a:avLst/>
            </a:prstGeom>
          </p:spPr>
          <p:txBody>
            <a:bodyPr anchor="t" rtlCol="false" tIns="0" lIns="0" bIns="0" rIns="0">
              <a:spAutoFit/>
            </a:bodyPr>
            <a:lstStyle/>
            <a:p>
              <a:pPr algn="ctr">
                <a:lnSpc>
                  <a:spcPts val="3359"/>
                </a:lnSpc>
              </a:pPr>
              <a:r>
                <a:rPr lang="en-US" sz="2400">
                  <a:solidFill>
                    <a:srgbClr val="242424"/>
                  </a:solidFill>
                  <a:latin typeface="Muli Regular"/>
                </a:rPr>
                <a:t>Giới thiệu ngôn ngữ và công nghệ mà nhóm đã sử dụng để phát triển website</a:t>
              </a:r>
            </a:p>
          </p:txBody>
        </p:sp>
        <p:sp>
          <p:nvSpPr>
            <p:cNvPr name="TextBox 20" id="20"/>
            <p:cNvSpPr txBox="true"/>
            <p:nvPr/>
          </p:nvSpPr>
          <p:spPr>
            <a:xfrm rot="0">
              <a:off x="0" y="1099865"/>
              <a:ext cx="3032958" cy="638103"/>
            </a:xfrm>
            <a:prstGeom prst="rect">
              <a:avLst/>
            </a:prstGeom>
          </p:spPr>
          <p:txBody>
            <a:bodyPr anchor="t" rtlCol="false" tIns="0" lIns="0" bIns="0" rIns="0">
              <a:spAutoFit/>
            </a:bodyPr>
            <a:lstStyle/>
            <a:p>
              <a:pPr algn="ctr">
                <a:lnSpc>
                  <a:spcPts val="3840"/>
                </a:lnSpc>
              </a:pPr>
              <a:r>
                <a:rPr lang="en-US" sz="3200">
                  <a:solidFill>
                    <a:srgbClr val="31356E"/>
                  </a:solidFill>
                  <a:latin typeface="Muli Regular Bold"/>
                </a:rPr>
                <a:t>Công nghệ</a:t>
              </a:r>
            </a:p>
          </p:txBody>
        </p:sp>
        <p:sp>
          <p:nvSpPr>
            <p:cNvPr name="TextBox 21" id="21"/>
            <p:cNvSpPr txBox="true"/>
            <p:nvPr/>
          </p:nvSpPr>
          <p:spPr>
            <a:xfrm rot="0">
              <a:off x="0" y="0"/>
              <a:ext cx="3032958" cy="800064"/>
            </a:xfrm>
            <a:prstGeom prst="rect">
              <a:avLst/>
            </a:prstGeom>
          </p:spPr>
          <p:txBody>
            <a:bodyPr anchor="t" rtlCol="false" tIns="0" lIns="0" bIns="0" rIns="0">
              <a:spAutoFit/>
            </a:bodyPr>
            <a:lstStyle/>
            <a:p>
              <a:pPr algn="ctr">
                <a:lnSpc>
                  <a:spcPts val="4799"/>
                </a:lnSpc>
              </a:pPr>
              <a:r>
                <a:rPr lang="en-US" sz="3999">
                  <a:solidFill>
                    <a:srgbClr val="31356E"/>
                  </a:solidFill>
                  <a:latin typeface="Muli Regular"/>
                </a:rPr>
                <a:t>03</a:t>
              </a:r>
            </a:p>
          </p:txBody>
        </p:sp>
      </p:grpSp>
      <p:grpSp>
        <p:nvGrpSpPr>
          <p:cNvPr name="Group 22" id="22"/>
          <p:cNvGrpSpPr/>
          <p:nvPr/>
        </p:nvGrpSpPr>
        <p:grpSpPr>
          <a:xfrm rot="0">
            <a:off x="13030243" y="3741420"/>
            <a:ext cx="2274719" cy="3964893"/>
            <a:chOff x="0" y="0"/>
            <a:chExt cx="3032958" cy="5286523"/>
          </a:xfrm>
        </p:grpSpPr>
        <p:sp>
          <p:nvSpPr>
            <p:cNvPr name="TextBox 23" id="23"/>
            <p:cNvSpPr txBox="true"/>
            <p:nvPr/>
          </p:nvSpPr>
          <p:spPr>
            <a:xfrm rot="0">
              <a:off x="0" y="1967920"/>
              <a:ext cx="3032958" cy="2759804"/>
            </a:xfrm>
            <a:prstGeom prst="rect">
              <a:avLst/>
            </a:prstGeom>
          </p:spPr>
          <p:txBody>
            <a:bodyPr anchor="t" rtlCol="false" tIns="0" lIns="0" bIns="0" rIns="0">
              <a:spAutoFit/>
            </a:bodyPr>
            <a:lstStyle/>
            <a:p>
              <a:pPr algn="ctr">
                <a:lnSpc>
                  <a:spcPts val="3359"/>
                </a:lnSpc>
              </a:pPr>
              <a:r>
                <a:rPr lang="en-US" sz="2400">
                  <a:solidFill>
                    <a:srgbClr val="242424"/>
                  </a:solidFill>
                  <a:latin typeface="Muli Regular"/>
                </a:rPr>
                <a:t>Quá trình phân tích, thiết kế và phát triển website của nhóm</a:t>
              </a:r>
            </a:p>
          </p:txBody>
        </p:sp>
        <p:sp>
          <p:nvSpPr>
            <p:cNvPr name="TextBox 24" id="24"/>
            <p:cNvSpPr txBox="true"/>
            <p:nvPr/>
          </p:nvSpPr>
          <p:spPr>
            <a:xfrm rot="0">
              <a:off x="0" y="1099865"/>
              <a:ext cx="3032958" cy="638103"/>
            </a:xfrm>
            <a:prstGeom prst="rect">
              <a:avLst/>
            </a:prstGeom>
          </p:spPr>
          <p:txBody>
            <a:bodyPr anchor="t" rtlCol="false" tIns="0" lIns="0" bIns="0" rIns="0">
              <a:spAutoFit/>
            </a:bodyPr>
            <a:lstStyle/>
            <a:p>
              <a:pPr algn="ctr">
                <a:lnSpc>
                  <a:spcPts val="3840"/>
                </a:lnSpc>
              </a:pPr>
              <a:r>
                <a:rPr lang="en-US" sz="3200">
                  <a:solidFill>
                    <a:srgbClr val="31356E"/>
                  </a:solidFill>
                  <a:latin typeface="Muli Regular Bold"/>
                </a:rPr>
                <a:t>Phát triển</a:t>
              </a:r>
            </a:p>
          </p:txBody>
        </p:sp>
        <p:sp>
          <p:nvSpPr>
            <p:cNvPr name="TextBox 25" id="25"/>
            <p:cNvSpPr txBox="true"/>
            <p:nvPr/>
          </p:nvSpPr>
          <p:spPr>
            <a:xfrm rot="0">
              <a:off x="0" y="0"/>
              <a:ext cx="3032958" cy="800064"/>
            </a:xfrm>
            <a:prstGeom prst="rect">
              <a:avLst/>
            </a:prstGeom>
          </p:spPr>
          <p:txBody>
            <a:bodyPr anchor="t" rtlCol="false" tIns="0" lIns="0" bIns="0" rIns="0">
              <a:spAutoFit/>
            </a:bodyPr>
            <a:lstStyle/>
            <a:p>
              <a:pPr algn="ctr">
                <a:lnSpc>
                  <a:spcPts val="4799"/>
                </a:lnSpc>
              </a:pPr>
              <a:r>
                <a:rPr lang="en-US" sz="3999">
                  <a:solidFill>
                    <a:srgbClr val="31356E"/>
                  </a:solidFill>
                  <a:latin typeface="Muli Regular"/>
                </a:rPr>
                <a:t>04</a:t>
              </a:r>
            </a:p>
          </p:txBody>
        </p:sp>
      </p:grpSp>
      <p:grpSp>
        <p:nvGrpSpPr>
          <p:cNvPr name="Group 26" id="26"/>
          <p:cNvGrpSpPr/>
          <p:nvPr/>
        </p:nvGrpSpPr>
        <p:grpSpPr>
          <a:xfrm rot="0">
            <a:off x="2983038" y="3741420"/>
            <a:ext cx="2274719" cy="3126855"/>
            <a:chOff x="0" y="0"/>
            <a:chExt cx="3032958" cy="4169140"/>
          </a:xfrm>
        </p:grpSpPr>
        <p:sp>
          <p:nvSpPr>
            <p:cNvPr name="TextBox 27" id="27"/>
            <p:cNvSpPr txBox="true"/>
            <p:nvPr/>
          </p:nvSpPr>
          <p:spPr>
            <a:xfrm rot="0">
              <a:off x="0" y="1967920"/>
              <a:ext cx="3032958" cy="1642420"/>
            </a:xfrm>
            <a:prstGeom prst="rect">
              <a:avLst/>
            </a:prstGeom>
          </p:spPr>
          <p:txBody>
            <a:bodyPr anchor="t" rtlCol="false" tIns="0" lIns="0" bIns="0" rIns="0">
              <a:spAutoFit/>
            </a:bodyPr>
            <a:lstStyle/>
            <a:p>
              <a:pPr algn="ctr">
                <a:lnSpc>
                  <a:spcPts val="3359"/>
                </a:lnSpc>
              </a:pPr>
              <a:r>
                <a:rPr lang="en-US" sz="2400">
                  <a:solidFill>
                    <a:srgbClr val="242424"/>
                  </a:solidFill>
                  <a:latin typeface="Muli Regular"/>
                </a:rPr>
                <a:t>Giới thiệu về đề tài mà nhóm lựa chọn</a:t>
              </a:r>
            </a:p>
          </p:txBody>
        </p:sp>
        <p:sp>
          <p:nvSpPr>
            <p:cNvPr name="TextBox 28" id="28"/>
            <p:cNvSpPr txBox="true"/>
            <p:nvPr/>
          </p:nvSpPr>
          <p:spPr>
            <a:xfrm rot="0">
              <a:off x="0" y="1099865"/>
              <a:ext cx="3032958" cy="638103"/>
            </a:xfrm>
            <a:prstGeom prst="rect">
              <a:avLst/>
            </a:prstGeom>
          </p:spPr>
          <p:txBody>
            <a:bodyPr anchor="t" rtlCol="false" tIns="0" lIns="0" bIns="0" rIns="0">
              <a:spAutoFit/>
            </a:bodyPr>
            <a:lstStyle/>
            <a:p>
              <a:pPr algn="ctr">
                <a:lnSpc>
                  <a:spcPts val="3840"/>
                </a:lnSpc>
              </a:pPr>
              <a:r>
                <a:rPr lang="en-US" sz="3200">
                  <a:solidFill>
                    <a:srgbClr val="31356E"/>
                  </a:solidFill>
                  <a:latin typeface="Muli Regular Bold"/>
                </a:rPr>
                <a:t>Giới thiệu</a:t>
              </a:r>
            </a:p>
          </p:txBody>
        </p:sp>
        <p:sp>
          <p:nvSpPr>
            <p:cNvPr name="TextBox 29" id="29"/>
            <p:cNvSpPr txBox="true"/>
            <p:nvPr/>
          </p:nvSpPr>
          <p:spPr>
            <a:xfrm rot="0">
              <a:off x="0" y="0"/>
              <a:ext cx="3032958" cy="800064"/>
            </a:xfrm>
            <a:prstGeom prst="rect">
              <a:avLst/>
            </a:prstGeom>
          </p:spPr>
          <p:txBody>
            <a:bodyPr anchor="t" rtlCol="false" tIns="0" lIns="0" bIns="0" rIns="0">
              <a:spAutoFit/>
            </a:bodyPr>
            <a:lstStyle/>
            <a:p>
              <a:pPr algn="ctr">
                <a:lnSpc>
                  <a:spcPts val="4799"/>
                </a:lnSpc>
              </a:pPr>
              <a:r>
                <a:rPr lang="en-US" sz="3999">
                  <a:solidFill>
                    <a:srgbClr val="31356E"/>
                  </a:solidFill>
                  <a:latin typeface="Muli Regular"/>
                </a:rPr>
                <a:t>01</a:t>
              </a:r>
            </a:p>
          </p:txBody>
        </p:sp>
      </p:grpSp>
      <p:sp>
        <p:nvSpPr>
          <p:cNvPr name="TextBox 30" id="30"/>
          <p:cNvSpPr txBox="true"/>
          <p:nvPr/>
        </p:nvSpPr>
        <p:spPr>
          <a:xfrm rot="0">
            <a:off x="2414668" y="1028700"/>
            <a:ext cx="13458664" cy="1190625"/>
          </a:xfrm>
          <a:prstGeom prst="rect">
            <a:avLst/>
          </a:prstGeom>
        </p:spPr>
        <p:txBody>
          <a:bodyPr anchor="t" rtlCol="false" tIns="0" lIns="0" bIns="0" rIns="0">
            <a:spAutoFit/>
          </a:bodyPr>
          <a:lstStyle/>
          <a:p>
            <a:pPr algn="ctr">
              <a:lnSpc>
                <a:spcPts val="9449"/>
              </a:lnSpc>
            </a:pPr>
            <a:r>
              <a:rPr lang="en-US" sz="7874">
                <a:solidFill>
                  <a:srgbClr val="31356E"/>
                </a:solidFill>
                <a:latin typeface="Muli Regular"/>
              </a:rPr>
              <a:t>Bài báo cáo gồm có</a:t>
            </a:r>
          </a:p>
        </p:txBody>
      </p:sp>
      <p:grpSp>
        <p:nvGrpSpPr>
          <p:cNvPr name="Group 31" id="31"/>
          <p:cNvGrpSpPr/>
          <p:nvPr/>
        </p:nvGrpSpPr>
        <p:grpSpPr>
          <a:xfrm rot="0">
            <a:off x="6332499" y="3741420"/>
            <a:ext cx="2274719" cy="3964893"/>
            <a:chOff x="0" y="0"/>
            <a:chExt cx="3032958" cy="5286523"/>
          </a:xfrm>
        </p:grpSpPr>
        <p:sp>
          <p:nvSpPr>
            <p:cNvPr name="TextBox 32" id="32"/>
            <p:cNvSpPr txBox="true"/>
            <p:nvPr/>
          </p:nvSpPr>
          <p:spPr>
            <a:xfrm rot="0">
              <a:off x="0" y="1967920"/>
              <a:ext cx="3032958" cy="2759804"/>
            </a:xfrm>
            <a:prstGeom prst="rect">
              <a:avLst/>
            </a:prstGeom>
          </p:spPr>
          <p:txBody>
            <a:bodyPr anchor="t" rtlCol="false" tIns="0" lIns="0" bIns="0" rIns="0">
              <a:spAutoFit/>
            </a:bodyPr>
            <a:lstStyle/>
            <a:p>
              <a:pPr algn="ctr">
                <a:lnSpc>
                  <a:spcPts val="3359"/>
                </a:lnSpc>
              </a:pPr>
              <a:r>
                <a:rPr lang="en-US" sz="2400">
                  <a:solidFill>
                    <a:srgbClr val="242424"/>
                  </a:solidFill>
                  <a:latin typeface="Muli Regular"/>
                </a:rPr>
                <a:t>G</a:t>
              </a:r>
              <a:r>
                <a:rPr lang="en-US" sz="2400">
                  <a:solidFill>
                    <a:srgbClr val="242424"/>
                  </a:solidFill>
                  <a:latin typeface="Muli Regular"/>
                </a:rPr>
                <a:t>iới thiệu, phân tích, thiết kế cơ sở dữ liệu mà nhóm đã được phân công</a:t>
              </a:r>
            </a:p>
          </p:txBody>
        </p:sp>
        <p:sp>
          <p:nvSpPr>
            <p:cNvPr name="TextBox 33" id="33"/>
            <p:cNvSpPr txBox="true"/>
            <p:nvPr/>
          </p:nvSpPr>
          <p:spPr>
            <a:xfrm rot="0">
              <a:off x="0" y="1099865"/>
              <a:ext cx="3032958" cy="638103"/>
            </a:xfrm>
            <a:prstGeom prst="rect">
              <a:avLst/>
            </a:prstGeom>
          </p:spPr>
          <p:txBody>
            <a:bodyPr anchor="t" rtlCol="false" tIns="0" lIns="0" bIns="0" rIns="0">
              <a:spAutoFit/>
            </a:bodyPr>
            <a:lstStyle/>
            <a:p>
              <a:pPr algn="ctr">
                <a:lnSpc>
                  <a:spcPts val="3840"/>
                </a:lnSpc>
              </a:pPr>
              <a:r>
                <a:rPr lang="en-US" sz="3200">
                  <a:solidFill>
                    <a:srgbClr val="31356E"/>
                  </a:solidFill>
                  <a:latin typeface="Muli Regular Bold"/>
                </a:rPr>
                <a:t>CSDL</a:t>
              </a:r>
            </a:p>
          </p:txBody>
        </p:sp>
        <p:sp>
          <p:nvSpPr>
            <p:cNvPr name="TextBox 34" id="34"/>
            <p:cNvSpPr txBox="true"/>
            <p:nvPr/>
          </p:nvSpPr>
          <p:spPr>
            <a:xfrm rot="0">
              <a:off x="0" y="0"/>
              <a:ext cx="3032958" cy="800064"/>
            </a:xfrm>
            <a:prstGeom prst="rect">
              <a:avLst/>
            </a:prstGeom>
          </p:spPr>
          <p:txBody>
            <a:bodyPr anchor="t" rtlCol="false" tIns="0" lIns="0" bIns="0" rIns="0">
              <a:spAutoFit/>
            </a:bodyPr>
            <a:lstStyle/>
            <a:p>
              <a:pPr algn="ctr">
                <a:lnSpc>
                  <a:spcPts val="4799"/>
                </a:lnSpc>
              </a:pPr>
              <a:r>
                <a:rPr lang="en-US" sz="3999">
                  <a:solidFill>
                    <a:srgbClr val="31356E"/>
                  </a:solidFill>
                  <a:latin typeface="Muli Regular"/>
                </a:rPr>
                <a:t>02</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13413" y="1523919"/>
            <a:ext cx="8556087" cy="7239163"/>
            <a:chOff x="0" y="0"/>
            <a:chExt cx="11408116" cy="9652217"/>
          </a:xfrm>
        </p:grpSpPr>
        <p:sp>
          <p:nvSpPr>
            <p:cNvPr name="TextBox 3" id="3"/>
            <p:cNvSpPr txBox="true"/>
            <p:nvPr/>
          </p:nvSpPr>
          <p:spPr>
            <a:xfrm rot="0">
              <a:off x="0" y="3459063"/>
              <a:ext cx="11408116" cy="6069965"/>
            </a:xfrm>
            <a:prstGeom prst="rect">
              <a:avLst/>
            </a:prstGeom>
          </p:spPr>
          <p:txBody>
            <a:bodyPr anchor="t" rtlCol="false" tIns="0" lIns="0" bIns="0" rIns="0">
              <a:spAutoFit/>
            </a:bodyPr>
            <a:lstStyle/>
            <a:p>
              <a:pPr>
                <a:lnSpc>
                  <a:spcPts val="3045"/>
                </a:lnSpc>
              </a:pPr>
              <a:r>
                <a:rPr lang="en-US" sz="2175">
                  <a:solidFill>
                    <a:srgbClr val="242424"/>
                  </a:solidFill>
                  <a:latin typeface="Muli Regular"/>
                </a:rPr>
                <a:t>Là một phần của công nghệ thông tin, công nghệ web đang có được sự phát triển mạnh mẽ và phổ biến rất nhanh bởi những lợi ích mà nó mang lại cho cộng đồng là rất lớn.</a:t>
              </a:r>
            </a:p>
            <a:p>
              <a:pPr>
                <a:lnSpc>
                  <a:spcPts val="3045"/>
                </a:lnSpc>
              </a:pPr>
              <a:r>
                <a:rPr lang="en-US" sz="2175">
                  <a:solidFill>
                    <a:srgbClr val="242424"/>
                  </a:solidFill>
                  <a:latin typeface="Muli Regular"/>
                </a:rPr>
                <a:t>Hiện nay, hầu hết tại các cửa hàng đồ điện tử đã sử dụng rộng rãi ứng dụng công nghệ thông tin, giúp người dùng dễ dàng đặt mua hàng, dễ dàng quản lí thông tin cá nhân,… Bên cạnh đó, sự hỗ trợ mạnh mẽ của các ngôn ngữ lập trình, cùng với sự ra đời của các framework đã thúc đẩy các thành viên nhóm lựa chọn đề tài này để thực hiện đồ án nhằm đáp ứng theo chương trình đào tạo đồng thời mong muốn ứng dụng công nghệ đó vào việc tìm hiểu và đưa ra một giải pháp tốt nhằm giải quyết công việc bán đồ điện tử qua nền tảng trực tuyến cho các cửa hàng. </a:t>
              </a:r>
            </a:p>
          </p:txBody>
        </p:sp>
        <p:sp>
          <p:nvSpPr>
            <p:cNvPr name="TextBox 4" id="4"/>
            <p:cNvSpPr txBox="true"/>
            <p:nvPr/>
          </p:nvSpPr>
          <p:spPr>
            <a:xfrm rot="0">
              <a:off x="0" y="-9525"/>
              <a:ext cx="11408116" cy="1635089"/>
            </a:xfrm>
            <a:prstGeom prst="rect">
              <a:avLst/>
            </a:prstGeom>
          </p:spPr>
          <p:txBody>
            <a:bodyPr anchor="t" rtlCol="false" tIns="0" lIns="0" bIns="0" rIns="0">
              <a:spAutoFit/>
            </a:bodyPr>
            <a:lstStyle/>
            <a:p>
              <a:pPr>
                <a:lnSpc>
                  <a:spcPts val="9600"/>
                </a:lnSpc>
              </a:pPr>
              <a:r>
                <a:rPr lang="en-US" sz="8000">
                  <a:solidFill>
                    <a:srgbClr val="31356E"/>
                  </a:solidFill>
                  <a:latin typeface="Muli Regular"/>
                </a:rPr>
                <a:t>01. Giới thiệu</a:t>
              </a:r>
            </a:p>
          </p:txBody>
        </p:sp>
        <p:sp>
          <p:nvSpPr>
            <p:cNvPr name="TextBox 5" id="5"/>
            <p:cNvSpPr txBox="true"/>
            <p:nvPr/>
          </p:nvSpPr>
          <p:spPr>
            <a:xfrm rot="0">
              <a:off x="0" y="2190242"/>
              <a:ext cx="11408116" cy="638103"/>
            </a:xfrm>
            <a:prstGeom prst="rect">
              <a:avLst/>
            </a:prstGeom>
          </p:spPr>
          <p:txBody>
            <a:bodyPr anchor="t" rtlCol="false" tIns="0" lIns="0" bIns="0" rIns="0">
              <a:spAutoFit/>
            </a:bodyPr>
            <a:lstStyle/>
            <a:p>
              <a:pPr>
                <a:lnSpc>
                  <a:spcPts val="3840"/>
                </a:lnSpc>
              </a:pPr>
              <a:r>
                <a:rPr lang="en-US" sz="3200">
                  <a:solidFill>
                    <a:srgbClr val="242424"/>
                  </a:solidFill>
                  <a:latin typeface="Muli Regular Bold"/>
                </a:rPr>
                <a:t>Lý do chọn đề tài app web ?</a:t>
              </a:r>
            </a:p>
          </p:txBody>
        </p:sp>
      </p:grpSp>
      <p:grpSp>
        <p:nvGrpSpPr>
          <p:cNvPr name="Group 6" id="6"/>
          <p:cNvGrpSpPr>
            <a:grpSpLocks noChangeAspect="true"/>
          </p:cNvGrpSpPr>
          <p:nvPr/>
        </p:nvGrpSpPr>
        <p:grpSpPr>
          <a:xfrm rot="0">
            <a:off x="10169500" y="1598600"/>
            <a:ext cx="7089800" cy="7089800"/>
            <a:chOff x="0" y="0"/>
            <a:chExt cx="6350000" cy="6350000"/>
          </a:xfrm>
        </p:grpSpPr>
        <p:sp>
          <p:nvSpPr>
            <p:cNvPr name="Freeform 7" id="7"/>
            <p:cNvSpPr/>
            <p:nvPr/>
          </p:nvSpPr>
          <p:spPr>
            <a:xfrm>
              <a:off x="37846" y="116586"/>
              <a:ext cx="6274308" cy="6116828"/>
            </a:xfrm>
            <a:custGeom>
              <a:avLst/>
              <a:gdLst/>
              <a:ahLst/>
              <a:cxnLst/>
              <a:rect r="r" b="b" t="t" l="l"/>
              <a:pathLst>
                <a:path h="6116828" w="6274308">
                  <a:moveTo>
                    <a:pt x="3137154" y="0"/>
                  </a:moveTo>
                  <a:lnTo>
                    <a:pt x="621411" y="1211453"/>
                  </a:lnTo>
                  <a:lnTo>
                    <a:pt x="0" y="3933825"/>
                  </a:lnTo>
                  <a:lnTo>
                    <a:pt x="1741043" y="6116828"/>
                  </a:lnTo>
                  <a:lnTo>
                    <a:pt x="4533265" y="6116828"/>
                  </a:lnTo>
                  <a:lnTo>
                    <a:pt x="6274308" y="3933825"/>
                  </a:lnTo>
                  <a:lnTo>
                    <a:pt x="5652897" y="1211453"/>
                  </a:lnTo>
                  <a:close/>
                </a:path>
              </a:pathLst>
            </a:custGeom>
            <a:blipFill>
              <a:blip r:embed="rId2"/>
              <a:stretch>
                <a:fillRect l="-23117" r="-23117" t="0" b="0"/>
              </a:stretch>
            </a:blipFill>
          </p:spPr>
        </p:sp>
      </p:grpSp>
      <p:grpSp>
        <p:nvGrpSpPr>
          <p:cNvPr name="Group 8" id="8"/>
          <p:cNvGrpSpPr/>
          <p:nvPr/>
        </p:nvGrpSpPr>
        <p:grpSpPr>
          <a:xfrm rot="-10800000">
            <a:off x="16428230" y="0"/>
            <a:ext cx="1859770" cy="1856795"/>
            <a:chOff x="0" y="0"/>
            <a:chExt cx="6350000" cy="6339840"/>
          </a:xfrm>
        </p:grpSpPr>
        <p:sp>
          <p:nvSpPr>
            <p:cNvPr name="Freeform 9" id="9"/>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nvGrpSpPr>
          <p:cNvPr name="Group 10" id="10"/>
          <p:cNvGrpSpPr/>
          <p:nvPr/>
        </p:nvGrpSpPr>
        <p:grpSpPr>
          <a:xfrm rot="0">
            <a:off x="0" y="8430205"/>
            <a:ext cx="1859770" cy="1856795"/>
            <a:chOff x="0" y="0"/>
            <a:chExt cx="6350000" cy="6339840"/>
          </a:xfrm>
        </p:grpSpPr>
        <p:sp>
          <p:nvSpPr>
            <p:cNvPr name="Freeform 11" id="11"/>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613413" y="1904918"/>
            <a:ext cx="8556087" cy="6477163"/>
            <a:chOff x="0" y="0"/>
            <a:chExt cx="11408116" cy="8636218"/>
          </a:xfrm>
        </p:grpSpPr>
        <p:sp>
          <p:nvSpPr>
            <p:cNvPr name="TextBox 3" id="3"/>
            <p:cNvSpPr txBox="true"/>
            <p:nvPr/>
          </p:nvSpPr>
          <p:spPr>
            <a:xfrm rot="0">
              <a:off x="0" y="3459063"/>
              <a:ext cx="11408116" cy="5053965"/>
            </a:xfrm>
            <a:prstGeom prst="rect">
              <a:avLst/>
            </a:prstGeom>
          </p:spPr>
          <p:txBody>
            <a:bodyPr anchor="t" rtlCol="false" tIns="0" lIns="0" bIns="0" rIns="0">
              <a:spAutoFit/>
            </a:bodyPr>
            <a:lstStyle/>
            <a:p>
              <a:pPr>
                <a:lnSpc>
                  <a:spcPts val="3045"/>
                </a:lnSpc>
              </a:pPr>
              <a:r>
                <a:rPr lang="en-US" sz="2175">
                  <a:solidFill>
                    <a:srgbClr val="242424"/>
                  </a:solidFill>
                  <a:latin typeface="Muli Regular"/>
                </a:rPr>
                <a:t>Nhận được sự phân công từ giảng viên hướng dẫn với đề tài xây dựng ứng dụng sử dụng cơ sở dữ liệu NoSQL vậy NoSQL là gì ?</a:t>
              </a:r>
            </a:p>
            <a:p>
              <a:pPr>
                <a:lnSpc>
                  <a:spcPts val="3045"/>
                </a:lnSpc>
              </a:pPr>
            </a:p>
            <a:p>
              <a:pPr>
                <a:lnSpc>
                  <a:spcPts val="3045"/>
                </a:lnSpc>
              </a:pPr>
              <a:r>
                <a:rPr lang="en-US" sz="2175">
                  <a:solidFill>
                    <a:srgbClr val="242424"/>
                  </a:solidFill>
                  <a:latin typeface="Muli Regular"/>
                </a:rPr>
                <a:t>NoSQL có nghĩa là Non- Relational (NoRel)-không ràng buộc. Tuy nhiên, thuật ngữ đó ít phổ dụng hơn và ngày nay người ta thường dịch NoSQL thành Not Only SQL-không chỉ là SQL</a:t>
              </a:r>
            </a:p>
            <a:p>
              <a:pPr>
                <a:lnSpc>
                  <a:spcPts val="3045"/>
                </a:lnSpc>
              </a:pPr>
              <a:r>
                <a:rPr lang="en-US" sz="2175">
                  <a:solidFill>
                    <a:srgbClr val="242424"/>
                  </a:solidFill>
                  <a:latin typeface="Muli Regular"/>
                </a:rPr>
                <a:t>Đây là thuật ngữ chung cho các hệ CSDL không sử dụng mô hình dữ liệu quan hệ. NoSQL đặc biệt nhấn mạnh đến mô hình lưu trữ cặp giá trị-khóa và hệ thống lưu trữ phân tán.</a:t>
              </a:r>
            </a:p>
            <a:p>
              <a:pPr>
                <a:lnSpc>
                  <a:spcPts val="3045"/>
                </a:lnSpc>
              </a:pPr>
            </a:p>
          </p:txBody>
        </p:sp>
        <p:sp>
          <p:nvSpPr>
            <p:cNvPr name="TextBox 4" id="4"/>
            <p:cNvSpPr txBox="true"/>
            <p:nvPr/>
          </p:nvSpPr>
          <p:spPr>
            <a:xfrm rot="0">
              <a:off x="0" y="-9525"/>
              <a:ext cx="11408116" cy="1635089"/>
            </a:xfrm>
            <a:prstGeom prst="rect">
              <a:avLst/>
            </a:prstGeom>
          </p:spPr>
          <p:txBody>
            <a:bodyPr anchor="t" rtlCol="false" tIns="0" lIns="0" bIns="0" rIns="0">
              <a:spAutoFit/>
            </a:bodyPr>
            <a:lstStyle/>
            <a:p>
              <a:pPr>
                <a:lnSpc>
                  <a:spcPts val="9600"/>
                </a:lnSpc>
              </a:pPr>
              <a:r>
                <a:rPr lang="en-US" sz="8000">
                  <a:solidFill>
                    <a:srgbClr val="31356E"/>
                  </a:solidFill>
                  <a:latin typeface="Muli Regular"/>
                </a:rPr>
                <a:t>02. Cơ sở dữ liệu</a:t>
              </a:r>
            </a:p>
          </p:txBody>
        </p:sp>
        <p:sp>
          <p:nvSpPr>
            <p:cNvPr name="TextBox 5" id="5"/>
            <p:cNvSpPr txBox="true"/>
            <p:nvPr/>
          </p:nvSpPr>
          <p:spPr>
            <a:xfrm rot="0">
              <a:off x="0" y="2190242"/>
              <a:ext cx="11408116" cy="638103"/>
            </a:xfrm>
            <a:prstGeom prst="rect">
              <a:avLst/>
            </a:prstGeom>
          </p:spPr>
          <p:txBody>
            <a:bodyPr anchor="t" rtlCol="false" tIns="0" lIns="0" bIns="0" rIns="0">
              <a:spAutoFit/>
            </a:bodyPr>
            <a:lstStyle/>
            <a:p>
              <a:pPr>
                <a:lnSpc>
                  <a:spcPts val="3840"/>
                </a:lnSpc>
              </a:pPr>
              <a:r>
                <a:rPr lang="en-US" sz="3200">
                  <a:solidFill>
                    <a:srgbClr val="242424"/>
                  </a:solidFill>
                  <a:latin typeface="Muli Regular Bold"/>
                </a:rPr>
                <a:t>Giới thiệu về cơ sở dữ liệu mà nhóm chọn</a:t>
              </a:r>
            </a:p>
          </p:txBody>
        </p:sp>
      </p:grpSp>
      <p:grpSp>
        <p:nvGrpSpPr>
          <p:cNvPr name="Group 6" id="6"/>
          <p:cNvGrpSpPr>
            <a:grpSpLocks noChangeAspect="true"/>
          </p:cNvGrpSpPr>
          <p:nvPr/>
        </p:nvGrpSpPr>
        <p:grpSpPr>
          <a:xfrm rot="0">
            <a:off x="10169500" y="1598600"/>
            <a:ext cx="7089800" cy="7089800"/>
            <a:chOff x="0" y="0"/>
            <a:chExt cx="6350000" cy="6350000"/>
          </a:xfrm>
        </p:grpSpPr>
        <p:sp>
          <p:nvSpPr>
            <p:cNvPr name="Freeform 7" id="7"/>
            <p:cNvSpPr/>
            <p:nvPr/>
          </p:nvSpPr>
          <p:spPr>
            <a:xfrm>
              <a:off x="37846" y="116586"/>
              <a:ext cx="6274308" cy="6116828"/>
            </a:xfrm>
            <a:custGeom>
              <a:avLst/>
              <a:gdLst/>
              <a:ahLst/>
              <a:cxnLst/>
              <a:rect r="r" b="b" t="t" l="l"/>
              <a:pathLst>
                <a:path h="6116828" w="6274308">
                  <a:moveTo>
                    <a:pt x="3137154" y="0"/>
                  </a:moveTo>
                  <a:lnTo>
                    <a:pt x="621411" y="1211453"/>
                  </a:lnTo>
                  <a:lnTo>
                    <a:pt x="0" y="3933825"/>
                  </a:lnTo>
                  <a:lnTo>
                    <a:pt x="1741043" y="6116828"/>
                  </a:lnTo>
                  <a:lnTo>
                    <a:pt x="4533265" y="6116828"/>
                  </a:lnTo>
                  <a:lnTo>
                    <a:pt x="6274308" y="3933825"/>
                  </a:lnTo>
                  <a:lnTo>
                    <a:pt x="5652897" y="1211453"/>
                  </a:lnTo>
                  <a:close/>
                </a:path>
              </a:pathLst>
            </a:custGeom>
            <a:blipFill>
              <a:blip r:embed="rId2"/>
              <a:stretch>
                <a:fillRect l="-23117" r="-23117" t="0" b="0"/>
              </a:stretch>
            </a:blipFill>
          </p:spPr>
        </p:sp>
      </p:grpSp>
      <p:grpSp>
        <p:nvGrpSpPr>
          <p:cNvPr name="Group 8" id="8"/>
          <p:cNvGrpSpPr/>
          <p:nvPr/>
        </p:nvGrpSpPr>
        <p:grpSpPr>
          <a:xfrm rot="-10800000">
            <a:off x="16428230" y="0"/>
            <a:ext cx="1859770" cy="1856795"/>
            <a:chOff x="0" y="0"/>
            <a:chExt cx="6350000" cy="6339840"/>
          </a:xfrm>
        </p:grpSpPr>
        <p:sp>
          <p:nvSpPr>
            <p:cNvPr name="Freeform 9" id="9"/>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grpSp>
        <p:nvGrpSpPr>
          <p:cNvPr name="Group 10" id="10"/>
          <p:cNvGrpSpPr/>
          <p:nvPr/>
        </p:nvGrpSpPr>
        <p:grpSpPr>
          <a:xfrm rot="0">
            <a:off x="0" y="8430205"/>
            <a:ext cx="1859770" cy="1856795"/>
            <a:chOff x="0" y="0"/>
            <a:chExt cx="6350000" cy="6339840"/>
          </a:xfrm>
        </p:grpSpPr>
        <p:sp>
          <p:nvSpPr>
            <p:cNvPr name="Freeform 11" id="11"/>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31356E"/>
            </a:solidFill>
          </p:spPr>
        </p:sp>
      </p:grpSp>
    </p:spTree>
  </p:cSld>
  <p:clrMapOvr>
    <a:masterClrMapping/>
  </p:clrMapOvr>
</p:sld>
</file>

<file path=ppt/slides/slide8.xml><?xml version="1.0" encoding="utf-8"?>
<p:sld xmlns:p="http://schemas.openxmlformats.org/presentationml/2006/main" xmlns:a="http://schemas.openxmlformats.org/drawingml/2006/main">
  <p:cSld>
    <p:bg>
      <p:bgPr>
        <a:solidFill>
          <a:srgbClr val="31356E"/>
        </a:solidFill>
      </p:bgPr>
    </p:bg>
    <p:spTree>
      <p:nvGrpSpPr>
        <p:cNvPr id="1" name=""/>
        <p:cNvGrpSpPr/>
        <p:nvPr/>
      </p:nvGrpSpPr>
      <p:grpSpPr>
        <a:xfrm>
          <a:off x="0" y="0"/>
          <a:ext cx="0" cy="0"/>
          <a:chOff x="0" y="0"/>
          <a:chExt cx="0" cy="0"/>
        </a:xfrm>
      </p:grpSpPr>
      <p:grpSp>
        <p:nvGrpSpPr>
          <p:cNvPr name="Group 2" id="2"/>
          <p:cNvGrpSpPr/>
          <p:nvPr/>
        </p:nvGrpSpPr>
        <p:grpSpPr>
          <a:xfrm rot="-10800000">
            <a:off x="14313218" y="0"/>
            <a:ext cx="3974782" cy="3968422"/>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TextBox 4" id="4"/>
          <p:cNvSpPr txBox="true"/>
          <p:nvPr/>
        </p:nvSpPr>
        <p:spPr>
          <a:xfrm rot="0">
            <a:off x="1028700" y="1019175"/>
            <a:ext cx="10801884" cy="2447871"/>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latin typeface="Muli Regular"/>
              </a:rPr>
              <a:t>Ưu và nhược điểm của NoSQL</a:t>
            </a:r>
          </a:p>
        </p:txBody>
      </p:sp>
      <p:grpSp>
        <p:nvGrpSpPr>
          <p:cNvPr name="Group 5" id="5"/>
          <p:cNvGrpSpPr/>
          <p:nvPr/>
        </p:nvGrpSpPr>
        <p:grpSpPr>
          <a:xfrm rot="0">
            <a:off x="2792988" y="4616884"/>
            <a:ext cx="12702025" cy="2920397"/>
            <a:chOff x="0" y="0"/>
            <a:chExt cx="16936033" cy="3893863"/>
          </a:xfrm>
        </p:grpSpPr>
        <p:sp>
          <p:nvSpPr>
            <p:cNvPr name="TextBox 6" id="6"/>
            <p:cNvSpPr txBox="true"/>
            <p:nvPr/>
          </p:nvSpPr>
          <p:spPr>
            <a:xfrm rot="0">
              <a:off x="0" y="9525"/>
              <a:ext cx="16936033" cy="574603"/>
            </a:xfrm>
            <a:prstGeom prst="rect">
              <a:avLst/>
            </a:prstGeom>
          </p:spPr>
          <p:txBody>
            <a:bodyPr anchor="t" rtlCol="false" tIns="0" lIns="0" bIns="0" rIns="0">
              <a:spAutoFit/>
            </a:bodyPr>
            <a:lstStyle/>
            <a:p>
              <a:pPr algn="l" marL="0" indent="0" lvl="0">
                <a:lnSpc>
                  <a:spcPts val="3480"/>
                </a:lnSpc>
                <a:spcBef>
                  <a:spcPct val="0"/>
                </a:spcBef>
              </a:pPr>
              <a:r>
                <a:rPr lang="en-US" sz="2900">
                  <a:solidFill>
                    <a:srgbClr val="FFFFFF"/>
                  </a:solidFill>
                  <a:latin typeface="Muli Regular Bold"/>
                </a:rPr>
                <a:t>Ưu điểm</a:t>
              </a:r>
            </a:p>
          </p:txBody>
        </p:sp>
        <p:sp>
          <p:nvSpPr>
            <p:cNvPr name="TextBox 7" id="7"/>
            <p:cNvSpPr txBox="true"/>
            <p:nvPr/>
          </p:nvSpPr>
          <p:spPr>
            <a:xfrm rot="0">
              <a:off x="0" y="1134059"/>
              <a:ext cx="16936033" cy="2759804"/>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Muli Regular"/>
                </a:rPr>
                <a:t>NoSQL giải quyết được các vấn đề dữ liệu lớn về các hệ thống thông tin hoặc là phân tán dữ liệu.</a:t>
              </a:r>
            </a:p>
            <a:p>
              <a:pPr marL="518160" indent="-259080" lvl="1">
                <a:lnSpc>
                  <a:spcPts val="3359"/>
                </a:lnSpc>
                <a:buFont typeface="Arial"/>
                <a:buChar char="•"/>
              </a:pPr>
              <a:r>
                <a:rPr lang="en-US" sz="2400">
                  <a:solidFill>
                    <a:srgbClr val="FFFFFF"/>
                  </a:solidFill>
                  <a:latin typeface="Arimo"/>
                </a:rPr>
                <a:t>Việc mở rộng phạm vi là mềm dẻo: NoSQL thay thế câu thần chú cũ của các nhà quản trị CSDL về việc ‘mở rộng phạm vi’ với một thứ mới: ‘mở rộng ra ngoài’. </a:t>
              </a:r>
            </a:p>
            <a:p>
              <a:pPr algn="l" marL="0" indent="0" lvl="0">
                <a:lnSpc>
                  <a:spcPts val="3359"/>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p:cSld>
    <p:bg>
      <p:bgPr>
        <a:solidFill>
          <a:srgbClr val="31356E"/>
        </a:solidFill>
      </p:bgPr>
    </p:bg>
    <p:spTree>
      <p:nvGrpSpPr>
        <p:cNvPr id="1" name=""/>
        <p:cNvGrpSpPr/>
        <p:nvPr/>
      </p:nvGrpSpPr>
      <p:grpSpPr>
        <a:xfrm>
          <a:off x="0" y="0"/>
          <a:ext cx="0" cy="0"/>
          <a:chOff x="0" y="0"/>
          <a:chExt cx="0" cy="0"/>
        </a:xfrm>
      </p:grpSpPr>
      <p:grpSp>
        <p:nvGrpSpPr>
          <p:cNvPr name="Group 2" id="2"/>
          <p:cNvGrpSpPr/>
          <p:nvPr/>
        </p:nvGrpSpPr>
        <p:grpSpPr>
          <a:xfrm rot="-10800000">
            <a:off x="14313218" y="0"/>
            <a:ext cx="3974782" cy="3968422"/>
            <a:chOff x="0" y="0"/>
            <a:chExt cx="6350000" cy="6339840"/>
          </a:xfrm>
        </p:grpSpPr>
        <p:sp>
          <p:nvSpPr>
            <p:cNvPr name="Freeform 3" id="3"/>
            <p:cNvSpPr/>
            <p:nvPr/>
          </p:nvSpPr>
          <p:spPr>
            <a:xfrm>
              <a:off x="0" y="0"/>
              <a:ext cx="6350000" cy="6339840"/>
            </a:xfrm>
            <a:custGeom>
              <a:avLst/>
              <a:gdLst/>
              <a:ahLst/>
              <a:cxnLst/>
              <a:rect r="r" b="b" t="t" l="l"/>
              <a:pathLst>
                <a:path h="6339840" w="6350000">
                  <a:moveTo>
                    <a:pt x="6350000" y="6339840"/>
                  </a:moveTo>
                  <a:lnTo>
                    <a:pt x="0" y="6339840"/>
                  </a:lnTo>
                  <a:lnTo>
                    <a:pt x="0" y="0"/>
                  </a:lnTo>
                  <a:lnTo>
                    <a:pt x="6350000" y="6339840"/>
                  </a:lnTo>
                  <a:close/>
                </a:path>
              </a:pathLst>
            </a:custGeom>
            <a:solidFill>
              <a:srgbClr val="FFFFFF"/>
            </a:solidFill>
          </p:spPr>
        </p:sp>
      </p:grpSp>
      <p:sp>
        <p:nvSpPr>
          <p:cNvPr name="TextBox 4" id="4"/>
          <p:cNvSpPr txBox="true"/>
          <p:nvPr/>
        </p:nvSpPr>
        <p:spPr>
          <a:xfrm rot="0">
            <a:off x="1028700" y="1019175"/>
            <a:ext cx="10801884" cy="2447871"/>
          </a:xfrm>
          <a:prstGeom prst="rect">
            <a:avLst/>
          </a:prstGeom>
        </p:spPr>
        <p:txBody>
          <a:bodyPr anchor="t" rtlCol="false" tIns="0" lIns="0" bIns="0" rIns="0">
            <a:spAutoFit/>
          </a:bodyPr>
          <a:lstStyle/>
          <a:p>
            <a:pPr marL="0" indent="0" lvl="0">
              <a:lnSpc>
                <a:spcPts val="9600"/>
              </a:lnSpc>
              <a:spcBef>
                <a:spcPct val="0"/>
              </a:spcBef>
            </a:pPr>
            <a:r>
              <a:rPr lang="en-US" sz="8000">
                <a:solidFill>
                  <a:srgbClr val="FFFFFF"/>
                </a:solidFill>
                <a:latin typeface="Muli Regular"/>
              </a:rPr>
              <a:t>Ưu và nhược điểm của NoSQL</a:t>
            </a:r>
          </a:p>
        </p:txBody>
      </p:sp>
      <p:grpSp>
        <p:nvGrpSpPr>
          <p:cNvPr name="Group 5" id="5"/>
          <p:cNvGrpSpPr/>
          <p:nvPr/>
        </p:nvGrpSpPr>
        <p:grpSpPr>
          <a:xfrm rot="0">
            <a:off x="2055233" y="3760604"/>
            <a:ext cx="14177534" cy="5434510"/>
            <a:chOff x="0" y="0"/>
            <a:chExt cx="18903378" cy="7246013"/>
          </a:xfrm>
        </p:grpSpPr>
        <p:sp>
          <p:nvSpPr>
            <p:cNvPr name="TextBox 6" id="6"/>
            <p:cNvSpPr txBox="true"/>
            <p:nvPr/>
          </p:nvSpPr>
          <p:spPr>
            <a:xfrm rot="0">
              <a:off x="0" y="9525"/>
              <a:ext cx="18903378" cy="574603"/>
            </a:xfrm>
            <a:prstGeom prst="rect">
              <a:avLst/>
            </a:prstGeom>
          </p:spPr>
          <p:txBody>
            <a:bodyPr anchor="t" rtlCol="false" tIns="0" lIns="0" bIns="0" rIns="0">
              <a:spAutoFit/>
            </a:bodyPr>
            <a:lstStyle/>
            <a:p>
              <a:pPr algn="l" marL="0" indent="0" lvl="0">
                <a:lnSpc>
                  <a:spcPts val="3480"/>
                </a:lnSpc>
                <a:spcBef>
                  <a:spcPct val="0"/>
                </a:spcBef>
              </a:pPr>
              <a:r>
                <a:rPr lang="en-US" sz="2900">
                  <a:solidFill>
                    <a:srgbClr val="FFFFFF"/>
                  </a:solidFill>
                  <a:latin typeface="Muli Regular Bold"/>
                </a:rPr>
                <a:t>Nhược điểm</a:t>
              </a:r>
            </a:p>
          </p:txBody>
        </p:sp>
        <p:sp>
          <p:nvSpPr>
            <p:cNvPr name="TextBox 7" id="7"/>
            <p:cNvSpPr txBox="true"/>
            <p:nvPr/>
          </p:nvSpPr>
          <p:spPr>
            <a:xfrm rot="0">
              <a:off x="0" y="1134059"/>
              <a:ext cx="18903378" cy="6111954"/>
            </a:xfrm>
            <a:prstGeom prst="rect">
              <a:avLst/>
            </a:prstGeom>
          </p:spPr>
          <p:txBody>
            <a:bodyPr anchor="t" rtlCol="false" tIns="0" lIns="0" bIns="0" rIns="0">
              <a:spAutoFit/>
            </a:bodyPr>
            <a:lstStyle/>
            <a:p>
              <a:pPr marL="518160" indent="-259080" lvl="1">
                <a:lnSpc>
                  <a:spcPts val="3359"/>
                </a:lnSpc>
                <a:buFont typeface="Arial"/>
                <a:buChar char="•"/>
              </a:pPr>
              <a:r>
                <a:rPr lang="en-US" sz="2400">
                  <a:solidFill>
                    <a:srgbClr val="FFFFFF"/>
                  </a:solidFill>
                  <a:latin typeface="Muli Regular"/>
                </a:rPr>
                <a:t>Quản lý dữ liệu: Mục đích của các công cụ dữ liệu lớn là làm cho việc quản lý một lượng lớn dữ liệu trở nên đơn giản nhất. Nhưng quản lý dữ liệu trong NoSQL phức tạp hơn nhiều so với cơ sở dữ liệu quan hệ. Đặc biệt, NoSQL nổi tiếng là khó cài đặt và thậm chí là để quản lý nó hằng ngày cũng tốn khá nhiều thời gian.</a:t>
              </a:r>
            </a:p>
            <a:p>
              <a:pPr marL="518160" indent="-259080" lvl="1">
                <a:lnSpc>
                  <a:spcPts val="3359"/>
                </a:lnSpc>
                <a:buFont typeface="Arial"/>
                <a:buChar char="•"/>
              </a:pPr>
              <a:r>
                <a:rPr lang="en-US" sz="2400">
                  <a:solidFill>
                    <a:srgbClr val="FFFFFF"/>
                  </a:solidFill>
                  <a:latin typeface="Arimo"/>
                </a:rPr>
                <a:t>Sao lưu dữ liệu: Sao lưu là một điểm yếu lớn đối với một số cơ sở dữ liệu NoSQL như MongoDB. Nó không có cách tiếp cận để làm sao lưu dữ liệu một cách nhất quán.</a:t>
              </a:r>
            </a:p>
            <a:p>
              <a:pPr marL="518160" indent="-259080" lvl="1">
                <a:lnSpc>
                  <a:spcPts val="3359"/>
                </a:lnSpc>
                <a:buFont typeface="Arial"/>
                <a:buChar char="•"/>
              </a:pPr>
              <a:r>
                <a:rPr lang="en-US" sz="2400">
                  <a:solidFill>
                    <a:srgbClr val="FFFFFF"/>
                  </a:solidFill>
                  <a:latin typeface="Arimo"/>
                </a:rPr>
                <a:t>Thiếu tính nhất quán: NoSQL đánh đổi sự nhất quán để ưu tiên tốc độ, hiệu suất hiệu quả hơn.</a:t>
              </a:r>
            </a:p>
            <a:p>
              <a:pPr marL="518160" indent="-259080" lvl="1">
                <a:lnSpc>
                  <a:spcPts val="3359"/>
                </a:lnSpc>
                <a:buFont typeface="Arial"/>
                <a:buChar char="•"/>
              </a:pPr>
              <a:r>
                <a:rPr lang="en-US" sz="2400">
                  <a:solidFill>
                    <a:srgbClr val="FFFFFF"/>
                  </a:solidFill>
                  <a:latin typeface="Muli Regular"/>
                </a:rPr>
                <a:t>Mã nguồn mở: NoSQL là cơ sở dữ liệu mã nguồn mở và không có tiêu chuẩn đáng tin cậy cho NoSQL được nêu ra.</a:t>
              </a:r>
            </a:p>
            <a:p>
              <a:pPr marL="518160" indent="-259080" lvl="1">
                <a:lnSpc>
                  <a:spcPts val="3359"/>
                </a:lnSpc>
                <a:buFont typeface="Arial"/>
                <a:buChar char="•"/>
              </a:pPr>
              <a:r>
                <a:rPr lang="en-US" sz="2400">
                  <a:solidFill>
                    <a:srgbClr val="FFFFFF"/>
                  </a:solidFill>
                  <a:latin typeface="Muli Regular"/>
                </a:rPr>
                <a:t>Không có lược đồ</a:t>
              </a:r>
            </a:p>
            <a:p>
              <a:pPr algn="l" marL="0" indent="0" lvl="0">
                <a:lnSpc>
                  <a:spcPts val="3359"/>
                </a:lnSpc>
                <a:spcBef>
                  <a:spcPct val="0"/>
                </a:spcBef>
              </a:p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DAFB9hynUbA</dc:identifier>
  <dcterms:modified xsi:type="dcterms:W3CDTF">2011-08-01T06:04:30Z</dcterms:modified>
  <cp:revision>1</cp:revision>
  <dc:title>Cơ sở dữ liệu nâng cao</dc:title>
</cp:coreProperties>
</file>